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6858000" cx="12192000"/>
  <p:notesSz cx="6858000" cy="9144000"/>
  <p:embeddedFontLst>
    <p:embeddedFont>
      <p:font typeface="Montserrat"/>
      <p:regular r:id="rId41"/>
      <p:bold r:id="rId42"/>
      <p:italic r:id="rId43"/>
      <p:boldItalic r:id="rId44"/>
    </p:embeddedFont>
    <p:embeddedFont>
      <p:font typeface="Corbel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9" roundtripDataSignature="AMtx7mi6TwW48WRB38W4fX2G1WARptyu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font" Target="fonts/Montserrat-bold.fntdata"/><Relationship Id="rId41" Type="http://schemas.openxmlformats.org/officeDocument/2006/relationships/font" Target="fonts/Montserrat-regular.fntdata"/><Relationship Id="rId44" Type="http://schemas.openxmlformats.org/officeDocument/2006/relationships/font" Target="fonts/Montserrat-boldItalic.fntdata"/><Relationship Id="rId43" Type="http://schemas.openxmlformats.org/officeDocument/2006/relationships/font" Target="fonts/Montserrat-italic.fntdata"/><Relationship Id="rId46" Type="http://schemas.openxmlformats.org/officeDocument/2006/relationships/font" Target="fonts/Corbel-bold.fntdata"/><Relationship Id="rId45" Type="http://schemas.openxmlformats.org/officeDocument/2006/relationships/font" Target="fonts/Corbel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font" Target="fonts/Corbel-boldItalic.fntdata"/><Relationship Id="rId47" Type="http://schemas.openxmlformats.org/officeDocument/2006/relationships/font" Target="fonts/Corbel-italic.fntdata"/><Relationship Id="rId49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df40f198ee_1_3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g2df40f198ee_1_3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4" name="Google Shape;294;g2df40f198ee_1_3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df2662c0b7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g2df2662c0b7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3" name="Google Shape;303;g2df2662c0b7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15f5c95623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g315f5c95623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1" name="Google Shape;311;g315f5c95623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161fee2c28_1_1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g3161fee2c28_1_1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nl-NL" sz="1050">
                <a:latin typeface="Corbel"/>
                <a:ea typeface="Corbel"/>
                <a:cs typeface="Corbel"/>
                <a:sym typeface="Corbel"/>
              </a:rPr>
              <a:t>Het ontbreekt bouwparticipanten die betrokken zijn bij het ontwerpen en realiseren van multifunctionele daken vaak aan brede/ multidisciplinaire kennis over multifunctionele daken</a:t>
            </a:r>
            <a:endParaRPr/>
          </a:p>
        </p:txBody>
      </p:sp>
      <p:sp>
        <p:nvSpPr>
          <p:cNvPr id="319" name="Google Shape;319;g3161fee2c28_1_18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161fee2c28_1_1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g3161fee2c28_1_1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100">
                <a:latin typeface="Corbel"/>
                <a:ea typeface="Corbel"/>
                <a:cs typeface="Corbel"/>
                <a:sym typeface="Corbel"/>
              </a:rPr>
              <a:t>·</a:t>
            </a:r>
            <a:r>
              <a:rPr lang="nl-NL" sz="700"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nl-NL" sz="1050"/>
              <a:t>Ontwikkelen van kennismodulen over multifunctionele daken voor verschillende typen &amp; niveaus van opleidingen.</a:t>
            </a:r>
            <a:endParaRPr sz="1050"/>
          </a:p>
          <a:p>
            <a:pPr indent="-228600" lvl="0" marL="45720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100">
                <a:latin typeface="Corbel"/>
                <a:ea typeface="Corbel"/>
                <a:cs typeface="Corbel"/>
                <a:sym typeface="Corbel"/>
              </a:rPr>
              <a:t>·</a:t>
            </a:r>
            <a:r>
              <a:rPr lang="nl-NL" sz="700"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nl-NL" sz="1050"/>
              <a:t>Realiseren van </a:t>
            </a:r>
            <a:r>
              <a:rPr lang="nl-NL" sz="1100"/>
              <a:t>‘horizontale’ kennisverbindingen over </a:t>
            </a:r>
            <a:r>
              <a:rPr lang="nl-NL" sz="1050"/>
              <a:t>multifunctionele daken </a:t>
            </a:r>
            <a:r>
              <a:rPr lang="nl-NL" sz="1100"/>
              <a:t>tussen opleidingen van één type én ‘verticale’ verbindingen tussen verschillende niveaus van  opleidingen (MBO, HBO, WO).</a:t>
            </a:r>
            <a:endParaRPr sz="1100"/>
          </a:p>
          <a:p>
            <a:pPr indent="-292100" lvl="0" marL="45720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Char char="●"/>
            </a:pPr>
            <a:r>
              <a:rPr lang="nl-NL" sz="1050">
                <a:latin typeface="Corbel"/>
                <a:ea typeface="Corbel"/>
                <a:cs typeface="Corbel"/>
                <a:sym typeface="Corbel"/>
              </a:rPr>
              <a:t>Versterking kennis bij de NDP partners van de bouwsector, waardoor zij kunnen bijdragen aan een kwalitatief integraal ontwerp, aanleg en onderhoud van een multifunctioneel dak.</a:t>
            </a:r>
            <a:endParaRPr sz="1050">
              <a:latin typeface="Corbel"/>
              <a:ea typeface="Corbel"/>
              <a:cs typeface="Corbel"/>
              <a:sym typeface="Corbel"/>
            </a:endParaRPr>
          </a:p>
          <a:p>
            <a:pPr indent="-292100" lvl="0" marL="45720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Char char="●"/>
            </a:pPr>
            <a:r>
              <a:rPr lang="nl-NL" sz="1050">
                <a:latin typeface="Corbel"/>
                <a:ea typeface="Corbel"/>
                <a:cs typeface="Corbel"/>
                <a:sym typeface="Corbel"/>
              </a:rPr>
              <a:t>Ontwikkelen ‘lange leerlijnen’ vanuit NDP in wisselwerking tussen marktpartijen, Onderwijs- en Onderzoekspartijen en overheidspartijen (tripel helix).</a:t>
            </a:r>
            <a:endParaRPr sz="1050"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8" name="Google Shape;328;g3161fee2c28_1_1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161fee2c28_1_3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g3161fee2c28_1_3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100">
                <a:latin typeface="Corbel"/>
                <a:ea typeface="Corbel"/>
                <a:cs typeface="Corbel"/>
                <a:sym typeface="Corbel"/>
              </a:rPr>
              <a:t>·</a:t>
            </a:r>
            <a:r>
              <a:rPr lang="nl-NL" sz="700"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nl-NL" sz="1050"/>
              <a:t>Ontwikkelen van kennismodulen over multifunctionele daken voor verschillende typen &amp; niveaus van opleidingen.</a:t>
            </a:r>
            <a:endParaRPr sz="1050"/>
          </a:p>
          <a:p>
            <a:pPr indent="-228600" lvl="0" marL="45720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100">
                <a:latin typeface="Corbel"/>
                <a:ea typeface="Corbel"/>
                <a:cs typeface="Corbel"/>
                <a:sym typeface="Corbel"/>
              </a:rPr>
              <a:t>·</a:t>
            </a:r>
            <a:r>
              <a:rPr lang="nl-NL" sz="700"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nl-NL" sz="1050"/>
              <a:t>Realiseren van </a:t>
            </a:r>
            <a:r>
              <a:rPr lang="nl-NL" sz="1100"/>
              <a:t>‘horizontale’ kennisverbindingen over </a:t>
            </a:r>
            <a:r>
              <a:rPr lang="nl-NL" sz="1050"/>
              <a:t>multifunctionele daken </a:t>
            </a:r>
            <a:r>
              <a:rPr lang="nl-NL" sz="1100"/>
              <a:t>tussen opleidingen van één type én ‘verticale’ verbindingen tussen verschillende niveaus van  opleidingen (MBO, HBO, WO).</a:t>
            </a:r>
            <a:endParaRPr sz="1100"/>
          </a:p>
          <a:p>
            <a:pPr indent="-292100" lvl="0" marL="45720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Char char="●"/>
            </a:pPr>
            <a:r>
              <a:rPr lang="nl-NL" sz="1050">
                <a:latin typeface="Corbel"/>
                <a:ea typeface="Corbel"/>
                <a:cs typeface="Corbel"/>
                <a:sym typeface="Corbel"/>
              </a:rPr>
              <a:t>Versterking kennis bij de NDP partners van de bouwsector, waardoor zij kunnen bijdragen aan een kwalitatief integraal ontwerp, aanleg en onderhoud van een multifunctioneel dak.</a:t>
            </a:r>
            <a:endParaRPr sz="1050">
              <a:latin typeface="Corbel"/>
              <a:ea typeface="Corbel"/>
              <a:cs typeface="Corbel"/>
              <a:sym typeface="Corbel"/>
            </a:endParaRPr>
          </a:p>
          <a:p>
            <a:pPr indent="-292100" lvl="0" marL="45720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Char char="●"/>
            </a:pPr>
            <a:r>
              <a:rPr lang="nl-NL" sz="1050">
                <a:latin typeface="Corbel"/>
                <a:ea typeface="Corbel"/>
                <a:cs typeface="Corbel"/>
                <a:sym typeface="Corbel"/>
              </a:rPr>
              <a:t>Ontwikkelen ‘lange leerlijnen’ vanuit NDP in wisselwerking tussen marktpartijen, Onderwijs- en Onderzoekspartijen en overheidspartijen (tripel helix).</a:t>
            </a:r>
            <a:endParaRPr sz="1050"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7" name="Google Shape;337;g3161fee2c28_1_3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161fee2c28_1_1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g3161fee2c28_1_1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0454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050">
                <a:latin typeface="Corbel"/>
                <a:ea typeface="Corbel"/>
                <a:cs typeface="Corbel"/>
                <a:sym typeface="Corbel"/>
              </a:rPr>
              <a:t>·</a:t>
            </a:r>
            <a:r>
              <a:rPr lang="nl-NL" sz="700"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nl-NL" sz="1050"/>
              <a:t>Benaderen NDP-kennisorganisaties om aan te sluiten bij werkgroep Educatie – najaar 2024</a:t>
            </a:r>
            <a:endParaRPr sz="1050"/>
          </a:p>
          <a:p>
            <a:pPr indent="-228600" lvl="0" marL="457200" rtl="0" algn="l">
              <a:lnSpc>
                <a:spcPct val="10454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050">
                <a:latin typeface="Corbel"/>
                <a:ea typeface="Corbel"/>
                <a:cs typeface="Corbel"/>
                <a:sym typeface="Corbel"/>
              </a:rPr>
              <a:t>·</a:t>
            </a:r>
            <a:r>
              <a:rPr lang="nl-NL" sz="700"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nl-NL" sz="1050"/>
              <a:t>Inventariseren actueel kennisaanbod multifunctionele daken bij de verschillende kennisorganisaties / bepalen wie welke bijdrage kan leveren en welke (externe)  deskundigheid additioneel nodig is – najaar 2024</a:t>
            </a:r>
            <a:endParaRPr sz="1050"/>
          </a:p>
          <a:p>
            <a:pPr indent="-228600" lvl="0" marL="457200" rtl="0" algn="l">
              <a:lnSpc>
                <a:spcPct val="10454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050">
                <a:latin typeface="Corbel"/>
                <a:ea typeface="Corbel"/>
                <a:cs typeface="Corbel"/>
                <a:sym typeface="Corbel"/>
              </a:rPr>
              <a:t>·</a:t>
            </a:r>
            <a:r>
              <a:rPr lang="nl-NL" sz="700"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nl-NL" sz="1050"/>
              <a:t>Indien noodzakelijk een projectteam samenstellen en projectplan en begroting – najaar 2024</a:t>
            </a:r>
            <a:endParaRPr sz="1050"/>
          </a:p>
          <a:p>
            <a:pPr indent="-228600" lvl="0" marL="457200" rtl="0" algn="l">
              <a:lnSpc>
                <a:spcPct val="10454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050">
                <a:latin typeface="Corbel"/>
                <a:ea typeface="Corbel"/>
                <a:cs typeface="Corbel"/>
                <a:sym typeface="Corbel"/>
              </a:rPr>
              <a:t>·</a:t>
            </a:r>
            <a:r>
              <a:rPr lang="nl-NL" sz="700"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nl-NL" sz="1050"/>
              <a:t>Bepalen leerdoelen / eindtermen kennismodulen voor verschillende typen opleidingen (voorjaar 2025)</a:t>
            </a:r>
            <a:endParaRPr sz="1050"/>
          </a:p>
          <a:p>
            <a:pPr indent="-228600" lvl="0" marL="457200" rtl="0" algn="l">
              <a:lnSpc>
                <a:spcPct val="10454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050">
                <a:latin typeface="Corbel"/>
                <a:ea typeface="Corbel"/>
                <a:cs typeface="Corbel"/>
                <a:sym typeface="Corbel"/>
              </a:rPr>
              <a:t>·</a:t>
            </a:r>
            <a:r>
              <a:rPr lang="nl-NL" sz="700"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nl-NL" sz="1050"/>
              <a:t>Inventariseren financieringsmogelijkheden ontwikkeling leerinhouden verschillende kennismodulen (overheid – Wij Techniek – Groenkeur – opleidingsbedrijven e.d.)</a:t>
            </a:r>
            <a:endParaRPr sz="1050"/>
          </a:p>
          <a:p>
            <a:pPr indent="-228600" lvl="0" marL="457200" rtl="0" algn="l">
              <a:lnSpc>
                <a:spcPct val="10454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050">
                <a:latin typeface="Corbel"/>
                <a:ea typeface="Corbel"/>
                <a:cs typeface="Corbel"/>
                <a:sym typeface="Corbel"/>
              </a:rPr>
              <a:t>·</a:t>
            </a:r>
            <a:r>
              <a:rPr lang="nl-NL" sz="700"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nl-NL" sz="1050"/>
              <a:t>Ontwikkelen leerinhouden van de kennismodulen (najaar 2024 – 2025)</a:t>
            </a:r>
            <a:endParaRPr sz="1050"/>
          </a:p>
          <a:p>
            <a:pPr indent="-228600" lvl="0" marL="457200" rtl="0" algn="l">
              <a:lnSpc>
                <a:spcPct val="10454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050">
                <a:latin typeface="Corbel"/>
                <a:ea typeface="Corbel"/>
                <a:cs typeface="Corbel"/>
                <a:sym typeface="Corbel"/>
              </a:rPr>
              <a:t>·</a:t>
            </a:r>
            <a:r>
              <a:rPr lang="nl-NL" sz="700"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nl-NL" sz="1050"/>
              <a:t>NDP partners van de bouwsector krijgen een cursus over integrale dakkwaliteit (2025 – 2026)</a:t>
            </a:r>
            <a:endParaRPr sz="1050"/>
          </a:p>
          <a:p>
            <a:pPr indent="-228600" lvl="0" marL="457200" rtl="0" algn="l">
              <a:lnSpc>
                <a:spcPct val="10454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050">
                <a:latin typeface="Corbel"/>
                <a:ea typeface="Corbel"/>
                <a:cs typeface="Corbel"/>
                <a:sym typeface="Corbel"/>
              </a:rPr>
              <a:t>·</a:t>
            </a:r>
            <a:r>
              <a:rPr lang="nl-NL" sz="700"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nl-NL" sz="1050"/>
              <a:t>Verbinden van NDP met bestaande ‘living labs’ zoals Experimentendak Rotterdam, Green Village Delft, etc. om daaruit voeding voor ‘lange leerlijnen’ te verkrijgen.</a:t>
            </a:r>
            <a:endParaRPr sz="105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6" name="Google Shape;346;g3161fee2c28_1_1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161fee2c28_1_2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g3161fee2c28_1_2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5" name="Google Shape;355;g3161fee2c28_1_20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4" name="Google Shape;364;p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df40f198ee_0_1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g2df40f198ee_0_1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2" name="Google Shape;372;g2df40f198ee_0_1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afe4caab2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g2afe4caab21_0_0:notes"/>
          <p:cNvSpPr txBox="1"/>
          <p:nvPr>
            <p:ph idx="1" type="body"/>
          </p:nvPr>
        </p:nvSpPr>
        <p:spPr>
          <a:xfrm>
            <a:off x="685800" y="4400555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g2afe4caab21_0_0:notes"/>
          <p:cNvSpPr txBox="1"/>
          <p:nvPr>
            <p:ph idx="12" type="sldNum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15f5c95623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g315f5c95623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1" name="Google Shape;381;g315f5c95623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161fee2c28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Google Shape;389;g3161fee2c28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0" name="Google Shape;390;g3161fee2c28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161fee2c28_1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8" name="Google Shape;398;g3161fee2c28_1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9" name="Google Shape;399;g3161fee2c28_1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161fee2c28_1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g3161fee2c28_1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8" name="Google Shape;408;g3161fee2c28_1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161fee2c28_1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g3161fee2c28_1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7" name="Google Shape;417;g3161fee2c28_1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df40f198ee_1_3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g2df40f198ee_1_3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6" name="Google Shape;426;g2df40f198ee_1_3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1640459cc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g31640459cc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4" name="Google Shape;434;g31640459cc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1640459cc3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2" name="Google Shape;442;g31640459cc3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3" name="Google Shape;443;g31640459cc3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1640459cc3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g31640459cc3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2" name="Google Shape;452;g31640459cc3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1640459cc3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0" name="Google Shape;460;g31640459cc3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1" name="Google Shape;461;g31640459cc3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df2662c0b7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g2df2662c0b7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g2df2662c0b7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1640459cc3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9" name="Google Shape;469;g31640459cc3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0" name="Google Shape;470;g31640459cc3_0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182d50e24f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9" name="Google Shape;479;g3182d50e24f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0" name="Google Shape;480;g3182d50e24f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1640459cc3_0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2" name="Google Shape;492;g31640459cc3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3" name="Google Shape;493;g31640459cc3_0_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16bbb4d97f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1" name="Google Shape;501;g316bbb4d97f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2" name="Google Shape;502;g316bbb4d97f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16bbb4d97f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8" name="Google Shape;508;g316bbb4d97f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9" name="Google Shape;509;g316bbb4d97f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16bbb4d97f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5" name="Google Shape;515;g316bbb4d97f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6" name="Google Shape;516;g316bbb4d97f_0_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1520aea9a7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g31520aea9a7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g31520aea9a7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16bbb4d97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g316bbb4d97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g316bbb4d97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15f5c9562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g315f5c9562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2" name="Google Shape;262;g315f5c9562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16ebc3375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g316ebc3375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g316ebc3375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16ebc33753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g316ebc33753_0_7:notes"/>
          <p:cNvSpPr txBox="1"/>
          <p:nvPr>
            <p:ph idx="1" type="body"/>
          </p:nvPr>
        </p:nvSpPr>
        <p:spPr>
          <a:xfrm>
            <a:off x="685800" y="4400555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8" name="Google Shape;278;g316ebc33753_0_7:notes"/>
          <p:cNvSpPr txBox="1"/>
          <p:nvPr>
            <p:ph idx="12" type="sldNum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15f5c95623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g315f5c95623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6" name="Google Shape;286;g315f5c95623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eldia">
  <p:cSld name="1_Titeldia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3" name="Google Shape;83;p2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4" name="Google Shape;84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2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1" name="Google Shape;9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Image-led v2">
  <p:cSld name="Cover - Image-led v2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b0d3bd9d25_0_1137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g2b0d3bd9d25_0_1137"/>
          <p:cNvSpPr txBox="1"/>
          <p:nvPr>
            <p:ph type="title"/>
          </p:nvPr>
        </p:nvSpPr>
        <p:spPr>
          <a:xfrm>
            <a:off x="457200" y="2971801"/>
            <a:ext cx="4572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2860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g2b0d3bd9d25_0_1137"/>
          <p:cNvSpPr txBox="1"/>
          <p:nvPr>
            <p:ph idx="1" type="body"/>
          </p:nvPr>
        </p:nvSpPr>
        <p:spPr>
          <a:xfrm>
            <a:off x="457200" y="4814455"/>
            <a:ext cx="4572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28600" spcFirstLastPara="1" rIns="0" wrap="square" tIns="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b="1" i="0" sz="2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g2b0d3bd9d25_0_1137"/>
          <p:cNvSpPr txBox="1"/>
          <p:nvPr>
            <p:ph idx="3" type="body"/>
          </p:nvPr>
        </p:nvSpPr>
        <p:spPr>
          <a:xfrm>
            <a:off x="457200" y="5257800"/>
            <a:ext cx="4572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28600" spcFirstLastPara="1" rIns="0" wrap="square" tIns="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1" name="Google Shape;111;g2b0d3bd9d25_0_11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6200" y="457200"/>
            <a:ext cx="1498603" cy="22863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2b0d3bd9d25_0_1137"/>
          <p:cNvSpPr/>
          <p:nvPr/>
        </p:nvSpPr>
        <p:spPr>
          <a:xfrm>
            <a:off x="457200" y="914400"/>
            <a:ext cx="11277600" cy="5486400"/>
          </a:xfrm>
          <a:prstGeom prst="rect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78"/>
              <a:buFont typeface="Arial"/>
              <a:buNone/>
            </a:pPr>
            <a:r>
              <a:t/>
            </a:r>
            <a:endParaRPr b="0" i="0" sz="1778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2b0d3bd9d25_0_1137"/>
          <p:cNvSpPr/>
          <p:nvPr/>
        </p:nvSpPr>
        <p:spPr>
          <a:xfrm>
            <a:off x="8115300" y="5924552"/>
            <a:ext cx="3619500" cy="49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Internal Campaign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eldia">
  <p:cSld name="1_Titeldia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161fee2c28_1_221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oot Beeld Witte Kop">
  <p:cSld name="Groot Beeld Witte Kop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161fee2c28_1_22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sp>
        <p:nvSpPr>
          <p:cNvPr id="124" name="Google Shape;124;g3161fee2c28_1_223"/>
          <p:cNvSpPr/>
          <p:nvPr>
            <p:ph idx="2" type="pic"/>
          </p:nvPr>
        </p:nvSpPr>
        <p:spPr>
          <a:xfrm>
            <a:off x="-1" y="-1"/>
            <a:ext cx="12192000" cy="685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25" name="Google Shape;125;g3161fee2c28_1_223"/>
          <p:cNvSpPr txBox="1"/>
          <p:nvPr>
            <p:ph type="title"/>
          </p:nvPr>
        </p:nvSpPr>
        <p:spPr>
          <a:xfrm>
            <a:off x="803274" y="2791452"/>
            <a:ext cx="10585500" cy="10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1" sz="7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6" name="Google Shape;126;g3161fee2c28_1_22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7" name="Google Shape;127;g3161fee2c28_1_223"/>
          <p:cNvSpPr txBox="1"/>
          <p:nvPr>
            <p:ph idx="12" type="sldNum"/>
          </p:nvPr>
        </p:nvSpPr>
        <p:spPr>
          <a:xfrm>
            <a:off x="11186850" y="6221795"/>
            <a:ext cx="6117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el en object">
  <p:cSld name="1_Titel en objec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3161fee2c28_1_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3161fee2c28_1_22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1" name="Google Shape;131;g3161fee2c28_1_229"/>
          <p:cNvSpPr txBox="1"/>
          <p:nvPr>
            <p:ph idx="1" type="body"/>
          </p:nvPr>
        </p:nvSpPr>
        <p:spPr>
          <a:xfrm>
            <a:off x="371475" y="1709738"/>
            <a:ext cx="114492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sp>
        <p:nvSpPr>
          <p:cNvPr id="132" name="Google Shape;132;g3161fee2c28_1_22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3" name="Google Shape;133;g3161fee2c28_1_22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4" name="Google Shape;134;g3161fee2c28_1_22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oot Beeld Witte Kop">
  <p:cSld name="Groot Beeld Witte Kop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15"/>
          <p:cNvSpPr/>
          <p:nvPr>
            <p:ph idx="2" type="pic"/>
          </p:nvPr>
        </p:nvSpPr>
        <p:spPr>
          <a:xfrm>
            <a:off x="-1" y="-1"/>
            <a:ext cx="12192001" cy="68575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20" name="Google Shape;20;p15"/>
          <p:cNvSpPr txBox="1"/>
          <p:nvPr>
            <p:ph type="title"/>
          </p:nvPr>
        </p:nvSpPr>
        <p:spPr>
          <a:xfrm>
            <a:off x="803274" y="2791452"/>
            <a:ext cx="10585452" cy="10618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1" sz="7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2" type="sldNum"/>
          </p:nvPr>
        </p:nvSpPr>
        <p:spPr>
          <a:xfrm>
            <a:off x="11186850" y="6221795"/>
            <a:ext cx="6114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el en object">
  <p:cSld name="2_Titel en objec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g3161fee2c28_1_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3161fee2c28_1_23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8" name="Google Shape;138;g3161fee2c28_1_236"/>
          <p:cNvSpPr txBox="1"/>
          <p:nvPr>
            <p:ph idx="1" type="body"/>
          </p:nvPr>
        </p:nvSpPr>
        <p:spPr>
          <a:xfrm>
            <a:off x="371475" y="1709738"/>
            <a:ext cx="114492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sp>
        <p:nvSpPr>
          <p:cNvPr id="139" name="Google Shape;139;g3161fee2c28_1_23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0" name="Google Shape;140;g3161fee2c28_1_23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1" name="Google Shape;141;g3161fee2c28_1_23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161fee2c28_1_243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4" name="Google Shape;144;g3161fee2c28_1_243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5" name="Google Shape;145;g3161fee2c28_1_24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6" name="Google Shape;146;g3161fee2c28_1_24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7" name="Google Shape;147;g3161fee2c28_1_24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161fee2c28_1_24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0" name="Google Shape;150;g3161fee2c28_1_24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1" name="Google Shape;151;g3161fee2c28_1_24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2" name="Google Shape;152;g3161fee2c28_1_24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3" name="Google Shape;153;g3161fee2c28_1_24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161fee2c28_1_255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6" name="Google Shape;156;g3161fee2c28_1_255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7" name="Google Shape;157;g3161fee2c28_1_25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8" name="Google Shape;158;g3161fee2c28_1_25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9" name="Google Shape;159;g3161fee2c28_1_25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161fee2c28_1_26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2" name="Google Shape;162;g3161fee2c28_1_261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3" name="Google Shape;163;g3161fee2c28_1_261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4" name="Google Shape;164;g3161fee2c28_1_26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5" name="Google Shape;165;g3161fee2c28_1_26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6" name="Google Shape;166;g3161fee2c28_1_26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161fee2c28_1_268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9" name="Google Shape;169;g3161fee2c28_1_268"/>
          <p:cNvSpPr txBox="1"/>
          <p:nvPr>
            <p:ph idx="1" type="body"/>
          </p:nvPr>
        </p:nvSpPr>
        <p:spPr>
          <a:xfrm>
            <a:off x="839788" y="1681163"/>
            <a:ext cx="51579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0" name="Google Shape;170;g3161fee2c28_1_268"/>
          <p:cNvSpPr txBox="1"/>
          <p:nvPr>
            <p:ph idx="2" type="body"/>
          </p:nvPr>
        </p:nvSpPr>
        <p:spPr>
          <a:xfrm>
            <a:off x="839788" y="2505075"/>
            <a:ext cx="5157900" cy="3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1" name="Google Shape;171;g3161fee2c28_1_268"/>
          <p:cNvSpPr txBox="1"/>
          <p:nvPr>
            <p:ph idx="3" type="body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2" name="Google Shape;172;g3161fee2c28_1_268"/>
          <p:cNvSpPr txBox="1"/>
          <p:nvPr>
            <p:ph idx="4" type="body"/>
          </p:nvPr>
        </p:nvSpPr>
        <p:spPr>
          <a:xfrm>
            <a:off x="6172200" y="2505075"/>
            <a:ext cx="5183100" cy="3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3" name="Google Shape;173;g3161fee2c28_1_26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4" name="Google Shape;174;g3161fee2c28_1_26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5" name="Google Shape;175;g3161fee2c28_1_26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161fee2c28_1_27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8" name="Google Shape;178;g3161fee2c28_1_27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9" name="Google Shape;179;g3161fee2c28_1_27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80" name="Google Shape;180;g3161fee2c28_1_27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161fee2c28_1_28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83" name="Google Shape;183;g3161fee2c28_1_28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84" name="Google Shape;184;g3161fee2c28_1_28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161fee2c28_1_286"/>
          <p:cNvSpPr txBox="1"/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87" name="Google Shape;187;g3161fee2c28_1_286"/>
          <p:cNvSpPr txBox="1"/>
          <p:nvPr>
            <p:ph idx="1" type="body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88" name="Google Shape;188;g3161fee2c28_1_286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189" name="Google Shape;189;g3161fee2c28_1_28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90" name="Google Shape;190;g3161fee2c28_1_28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91" name="Google Shape;191;g3161fee2c28_1_28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161fee2c28_1_293"/>
          <p:cNvSpPr txBox="1"/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94" name="Google Shape;194;g3161fee2c28_1_293"/>
          <p:cNvSpPr/>
          <p:nvPr>
            <p:ph idx="2" type="pic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95" name="Google Shape;195;g3161fee2c28_1_293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196" name="Google Shape;196;g3161fee2c28_1_29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97" name="Google Shape;197;g3161fee2c28_1_29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98" name="Google Shape;198;g3161fee2c28_1_29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el en object">
  <p:cSld name="1_Titel en 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9"/>
          <p:cNvSpPr txBox="1"/>
          <p:nvPr>
            <p:ph idx="1" type="body"/>
          </p:nvPr>
        </p:nvSpPr>
        <p:spPr>
          <a:xfrm>
            <a:off x="371475" y="1709738"/>
            <a:ext cx="11449050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161fee2c28_1_30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01" name="Google Shape;201;g3161fee2c28_1_300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2" name="Google Shape;202;g3161fee2c28_1_30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03" name="Google Shape;203;g3161fee2c28_1_30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04" name="Google Shape;204;g3161fee2c28_1_30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161fee2c28_1_306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07" name="Google Shape;207;g3161fee2c28_1_306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8" name="Google Shape;208;g3161fee2c28_1_30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09" name="Google Shape;209;g3161fee2c28_1_30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0" name="Google Shape;210;g3161fee2c28_1_30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Image-led v2">
  <p:cSld name="Cover - Image-led v2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161fee2c28_1_312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13" name="Google Shape;213;g3161fee2c28_1_312"/>
          <p:cNvSpPr txBox="1"/>
          <p:nvPr>
            <p:ph type="title"/>
          </p:nvPr>
        </p:nvSpPr>
        <p:spPr>
          <a:xfrm>
            <a:off x="457200" y="2971801"/>
            <a:ext cx="4572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2860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Arial"/>
              <a:buNone/>
              <a:defRPr sz="4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4" name="Google Shape;214;g3161fee2c28_1_312"/>
          <p:cNvSpPr txBox="1"/>
          <p:nvPr>
            <p:ph idx="1" type="body"/>
          </p:nvPr>
        </p:nvSpPr>
        <p:spPr>
          <a:xfrm>
            <a:off x="457200" y="4814455"/>
            <a:ext cx="45720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28600" spcFirstLastPara="1" rIns="0" wrap="square" tIns="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b="1" i="0" sz="2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5" name="Google Shape;215;g3161fee2c28_1_312"/>
          <p:cNvSpPr txBox="1"/>
          <p:nvPr>
            <p:ph idx="3" type="body"/>
          </p:nvPr>
        </p:nvSpPr>
        <p:spPr>
          <a:xfrm>
            <a:off x="457200" y="5257800"/>
            <a:ext cx="45720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28600" spcFirstLastPara="1" rIns="0" wrap="square" tIns="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6" name="Google Shape;216;g3161fee2c28_1_3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6200" y="457200"/>
            <a:ext cx="1498600" cy="22863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3161fee2c28_1_312"/>
          <p:cNvSpPr/>
          <p:nvPr/>
        </p:nvSpPr>
        <p:spPr>
          <a:xfrm>
            <a:off x="457200" y="914400"/>
            <a:ext cx="11277600" cy="5486400"/>
          </a:xfrm>
          <a:prstGeom prst="rect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3161fee2c28_1_312"/>
          <p:cNvSpPr/>
          <p:nvPr/>
        </p:nvSpPr>
        <p:spPr>
          <a:xfrm>
            <a:off x="8115300" y="5924552"/>
            <a:ext cx="3619500" cy="49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nl-NL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Internal Campaign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el en object">
  <p:cSld name="2_Titel en 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0"/>
          <p:cNvSpPr txBox="1"/>
          <p:nvPr>
            <p:ph idx="1" type="body"/>
          </p:nvPr>
        </p:nvSpPr>
        <p:spPr>
          <a:xfrm>
            <a:off x="371475" y="1709738"/>
            <a:ext cx="11449050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0" name="Google Shape;4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2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2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161fee2c28_1_2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g3161fee2c28_1_21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g3161fee2c28_1_21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g3161fee2c28_1_21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g3161fee2c28_1_2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Relationship Id="rId4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jpg"/><Relationship Id="rId4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Relationship Id="rId4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jpg"/><Relationship Id="rId4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jpg"/><Relationship Id="rId4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jpg"/><Relationship Id="rId4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jpg"/><Relationship Id="rId4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jpg"/><Relationship Id="rId4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jpg"/><Relationship Id="rId4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jpg"/><Relationship Id="rId4" Type="http://schemas.openxmlformats.org/officeDocument/2006/relationships/image" Target="../media/image1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jpg"/><Relationship Id="rId4" Type="http://schemas.openxmlformats.org/officeDocument/2006/relationships/image" Target="../media/image1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jp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Relationship Id="rId4" Type="http://schemas.openxmlformats.org/officeDocument/2006/relationships/image" Target="../media/image2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png"/><Relationship Id="rId4" Type="http://schemas.openxmlformats.org/officeDocument/2006/relationships/image" Target="../media/image28.png"/><Relationship Id="rId5" Type="http://schemas.openxmlformats.org/officeDocument/2006/relationships/image" Target="../media/image23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jpg"/><Relationship Id="rId4" Type="http://schemas.openxmlformats.org/officeDocument/2006/relationships/image" Target="../media/image1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4.jpg"/><Relationship Id="rId4" Type="http://schemas.openxmlformats.org/officeDocument/2006/relationships/hyperlink" Target="http://drive.google.com/file/d/1rJ25_cuflSePphoOaBp3InakXqzWMrw7/view" TargetMode="External"/><Relationship Id="rId5" Type="http://schemas.openxmlformats.org/officeDocument/2006/relationships/image" Target="../media/image1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4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2647"/>
            <a:ext cx="121843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"/>
          <p:cNvSpPr txBox="1"/>
          <p:nvPr/>
        </p:nvSpPr>
        <p:spPr>
          <a:xfrm>
            <a:off x="1524000" y="1281448"/>
            <a:ext cx="9144000" cy="2234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Arial"/>
              <a:buNone/>
            </a:pPr>
            <a:r>
              <a:rPr b="0" i="0" lang="nl-NL" sz="6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Nationaal Dakenplan</a:t>
            </a:r>
            <a:r>
              <a:rPr b="0" i="0" lang="nl-NL" sz="6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"/>
          <p:cNvSpPr txBox="1"/>
          <p:nvPr/>
        </p:nvSpPr>
        <p:spPr>
          <a:xfrm>
            <a:off x="1524000" y="3838073"/>
            <a:ext cx="9144000" cy="1161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0" marR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b="0" i="0" lang="nl-NL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NDP Partnerevent – 2</a:t>
            </a:r>
            <a:r>
              <a:rPr lang="nl-NL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 november </a:t>
            </a:r>
            <a:r>
              <a:rPr b="0" i="0" lang="nl-NL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2024</a:t>
            </a:r>
            <a:endParaRPr b="0" i="0" sz="2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g2df40f198ee_1_330"/>
          <p:cNvPicPr preferRelativeResize="0"/>
          <p:nvPr/>
        </p:nvPicPr>
        <p:blipFill rotWithShape="1">
          <a:blip r:embed="rId3">
            <a:alphaModFix/>
          </a:blip>
          <a:srcRect b="9480" l="19723" r="0" t="-9480"/>
          <a:stretch/>
        </p:blipFill>
        <p:spPr>
          <a:xfrm>
            <a:off x="5311600" y="-820325"/>
            <a:ext cx="8585725" cy="767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2df40f198ee_1_330"/>
          <p:cNvPicPr preferRelativeResize="0"/>
          <p:nvPr/>
        </p:nvPicPr>
        <p:blipFill rotWithShape="1">
          <a:blip r:embed="rId4">
            <a:alphaModFix/>
          </a:blip>
          <a:srcRect b="0" l="0" r="45651" t="0"/>
          <a:stretch/>
        </p:blipFill>
        <p:spPr>
          <a:xfrm>
            <a:off x="0" y="0"/>
            <a:ext cx="66260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2df40f198ee_1_330"/>
          <p:cNvSpPr txBox="1"/>
          <p:nvPr/>
        </p:nvSpPr>
        <p:spPr>
          <a:xfrm>
            <a:off x="485775" y="1013491"/>
            <a:ext cx="60150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nl-NL" sz="3300" u="none" cap="none" strike="noStrike">
                <a:solidFill>
                  <a:srgbClr val="FA4614"/>
                </a:solidFill>
                <a:latin typeface="Corbel"/>
                <a:ea typeface="Corbel"/>
                <a:cs typeface="Corbel"/>
                <a:sym typeface="Corbel"/>
              </a:rPr>
              <a:t>Vier NDP werkgroepen in 2024 </a:t>
            </a:r>
            <a:endParaRPr b="0" i="0" sz="15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A46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2df40f198ee_1_330"/>
          <p:cNvSpPr txBox="1"/>
          <p:nvPr/>
        </p:nvSpPr>
        <p:spPr>
          <a:xfrm>
            <a:off x="485775" y="2157341"/>
            <a:ext cx="52401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Integrale Dakkwaliteit</a:t>
            </a:r>
            <a:endParaRPr b="0" i="0" sz="2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Werkgroep Groen-Gele daken </a:t>
            </a:r>
            <a:endParaRPr b="0" i="0" sz="2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Werkgroep Blauw-Groene daken</a:t>
            </a:r>
            <a:endParaRPr b="0" i="0" sz="2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Gebruiksdaken / Optoppen</a:t>
            </a:r>
            <a:endParaRPr b="0" i="0" sz="2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g2df2662c0b7_0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2647"/>
            <a:ext cx="1218438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g2df2662c0b7_0_21"/>
          <p:cNvSpPr txBox="1"/>
          <p:nvPr/>
        </p:nvSpPr>
        <p:spPr>
          <a:xfrm>
            <a:off x="1524000" y="1281448"/>
            <a:ext cx="9144000" cy="22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Arial"/>
              <a:buNone/>
            </a:pPr>
            <a:r>
              <a:rPr lang="nl-NL" sz="6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Toelichting Jaarprogramma 2025</a:t>
            </a:r>
            <a:r>
              <a:rPr b="0" i="0" lang="nl-NL" sz="6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7" name="Google Shape;307;g2df2662c0b7_0_21"/>
          <p:cNvSpPr txBox="1"/>
          <p:nvPr/>
        </p:nvSpPr>
        <p:spPr>
          <a:xfrm>
            <a:off x="1524000" y="3838073"/>
            <a:ext cx="91440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lang="nl-NL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Paul Verkaik, </a:t>
            </a:r>
            <a:r>
              <a:rPr lang="nl-NL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Anouk Montagne </a:t>
            </a:r>
            <a:r>
              <a:rPr lang="nl-NL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&amp; Sander Scheper </a:t>
            </a:r>
            <a:endParaRPr b="0" i="0" sz="2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g315f5c95623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2647"/>
            <a:ext cx="1218438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g315f5c95623_0_14"/>
          <p:cNvSpPr txBox="1"/>
          <p:nvPr/>
        </p:nvSpPr>
        <p:spPr>
          <a:xfrm>
            <a:off x="1524000" y="1586248"/>
            <a:ext cx="9144000" cy="22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Arial"/>
              <a:buNone/>
            </a:pPr>
            <a:r>
              <a:rPr lang="nl-NL" sz="6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Speerpunt Educatie </a:t>
            </a:r>
            <a:r>
              <a:rPr lang="nl-NL" sz="6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b="0" i="0" lang="nl-NL" sz="6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b="0" i="0" sz="61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Arial"/>
              <a:buNone/>
            </a:pPr>
            <a:r>
              <a:rPr lang="nl-NL" sz="3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kennisoverdracht multifunctionele daken </a:t>
            </a:r>
            <a:endParaRPr sz="36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5" name="Google Shape;315;g315f5c95623_0_14"/>
          <p:cNvSpPr txBox="1"/>
          <p:nvPr/>
        </p:nvSpPr>
        <p:spPr>
          <a:xfrm>
            <a:off x="1524000" y="3838073"/>
            <a:ext cx="91440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lang="nl-NL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Paul Verkaik </a:t>
            </a:r>
            <a:endParaRPr b="0" i="0" sz="2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g3161fee2c28_1_183"/>
          <p:cNvPicPr preferRelativeResize="0"/>
          <p:nvPr/>
        </p:nvPicPr>
        <p:blipFill rotWithShape="1">
          <a:blip r:embed="rId3">
            <a:alphaModFix/>
          </a:blip>
          <a:srcRect b="0" l="3729" r="3729" t="0"/>
          <a:stretch/>
        </p:blipFill>
        <p:spPr>
          <a:xfrm>
            <a:off x="3730280" y="0"/>
            <a:ext cx="846171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g3161fee2c28_1_183"/>
          <p:cNvPicPr preferRelativeResize="0"/>
          <p:nvPr/>
        </p:nvPicPr>
        <p:blipFill rotWithShape="1">
          <a:blip r:embed="rId4">
            <a:alphaModFix/>
          </a:blip>
          <a:srcRect b="0" l="0" r="45652" t="0"/>
          <a:stretch/>
        </p:blipFill>
        <p:spPr>
          <a:xfrm>
            <a:off x="0" y="0"/>
            <a:ext cx="66260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3161fee2c28_1_183"/>
          <p:cNvSpPr txBox="1"/>
          <p:nvPr/>
        </p:nvSpPr>
        <p:spPr>
          <a:xfrm>
            <a:off x="653726" y="658000"/>
            <a:ext cx="5091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nl-NL" sz="3200">
                <a:solidFill>
                  <a:srgbClr val="FA4614"/>
                </a:solidFill>
              </a:rPr>
              <a:t>Aanleiding / context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3161fee2c28_1_183"/>
          <p:cNvSpPr txBox="1"/>
          <p:nvPr/>
        </p:nvSpPr>
        <p:spPr>
          <a:xfrm>
            <a:off x="653721" y="1342005"/>
            <a:ext cx="5091900" cy="45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rbel"/>
              <a:buChar char="•"/>
            </a:pPr>
            <a:r>
              <a:rPr lang="nl-NL" sz="21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Gebrek aan kennis bij bouwparticipanten in </a:t>
            </a:r>
            <a:r>
              <a:rPr b="1" lang="nl-NL" sz="210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ontwerp en realisatie</a:t>
            </a:r>
            <a:r>
              <a:rPr lang="nl-NL" sz="21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leidt vaak tot verkeerde keuzes </a:t>
            </a:r>
            <a:endParaRPr sz="21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rbel"/>
              <a:buChar char="•"/>
            </a:pPr>
            <a:r>
              <a:rPr lang="nl-NL" sz="21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Onvoldoende afstemming </a:t>
            </a:r>
            <a:endParaRPr sz="21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nl-NL" sz="21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Gevolg lekkende daken en afschuiven van verantwoordelijkheden </a:t>
            </a:r>
            <a:endParaRPr sz="21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rbel"/>
              <a:buChar char="•"/>
            </a:pPr>
            <a:r>
              <a:rPr lang="nl-NL" sz="21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Soms zelfs helemaal niet meer mogelijk om multifunctioneel dak aan te leggen</a:t>
            </a:r>
            <a:endParaRPr sz="21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90500" lvl="0" marL="29210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g3161fee2c28_1_191"/>
          <p:cNvPicPr preferRelativeResize="0"/>
          <p:nvPr/>
        </p:nvPicPr>
        <p:blipFill rotWithShape="1">
          <a:blip r:embed="rId3">
            <a:alphaModFix/>
          </a:blip>
          <a:srcRect b="0" l="13109" r="13116" t="0"/>
          <a:stretch/>
        </p:blipFill>
        <p:spPr>
          <a:xfrm>
            <a:off x="3730280" y="0"/>
            <a:ext cx="846172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g3161fee2c28_1_191"/>
          <p:cNvPicPr preferRelativeResize="0"/>
          <p:nvPr/>
        </p:nvPicPr>
        <p:blipFill rotWithShape="1">
          <a:blip r:embed="rId4">
            <a:alphaModFix/>
          </a:blip>
          <a:srcRect b="0" l="0" r="45652" t="0"/>
          <a:stretch/>
        </p:blipFill>
        <p:spPr>
          <a:xfrm>
            <a:off x="-113375" y="0"/>
            <a:ext cx="66260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g3161fee2c28_1_191"/>
          <p:cNvSpPr txBox="1"/>
          <p:nvPr/>
        </p:nvSpPr>
        <p:spPr>
          <a:xfrm>
            <a:off x="653725" y="658000"/>
            <a:ext cx="5178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nl-NL" sz="3200">
                <a:solidFill>
                  <a:srgbClr val="FA4614"/>
                </a:solidFill>
                <a:latin typeface="Corbel"/>
                <a:ea typeface="Corbel"/>
                <a:cs typeface="Corbel"/>
                <a:sym typeface="Corbel"/>
              </a:rPr>
              <a:t>Doelen in de tijd (1) </a:t>
            </a:r>
            <a:endParaRPr b="0" i="0" sz="15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3" name="Google Shape;333;g3161fee2c28_1_191"/>
          <p:cNvSpPr txBox="1"/>
          <p:nvPr/>
        </p:nvSpPr>
        <p:spPr>
          <a:xfrm>
            <a:off x="653671" y="1115515"/>
            <a:ext cx="5091900" cy="46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1150" lvl="0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rbel"/>
              <a:buChar char="•"/>
            </a:pPr>
            <a:r>
              <a:rPr lang="nl-NL" sz="21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Ontwikkelen van kennismodulen MF-daken voor verschillende typen &amp; niveaus opleidingen</a:t>
            </a:r>
            <a:endParaRPr sz="21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1150" lvl="0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rbel"/>
              <a:buChar char="•"/>
            </a:pPr>
            <a:r>
              <a:rPr lang="nl-NL" sz="21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Horizontale kennisverbindingen MF-daken tussen opleidingen van een type/ niveau </a:t>
            </a:r>
            <a:endParaRPr sz="21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1150" lvl="0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rbel"/>
              <a:buChar char="•"/>
            </a:pPr>
            <a:r>
              <a:rPr lang="nl-NL" sz="21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Verticale verbindingen in opleidingen (MBO, HBO,WO)</a:t>
            </a:r>
            <a:endParaRPr sz="21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g3161fee2c28_1_325"/>
          <p:cNvPicPr preferRelativeResize="0"/>
          <p:nvPr/>
        </p:nvPicPr>
        <p:blipFill rotWithShape="1">
          <a:blip r:embed="rId3">
            <a:alphaModFix/>
          </a:blip>
          <a:srcRect b="0" l="13109" r="13116" t="0"/>
          <a:stretch/>
        </p:blipFill>
        <p:spPr>
          <a:xfrm>
            <a:off x="3730280" y="0"/>
            <a:ext cx="846172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g3161fee2c28_1_325"/>
          <p:cNvPicPr preferRelativeResize="0"/>
          <p:nvPr/>
        </p:nvPicPr>
        <p:blipFill rotWithShape="1">
          <a:blip r:embed="rId4">
            <a:alphaModFix/>
          </a:blip>
          <a:srcRect b="0" l="0" r="45652" t="0"/>
          <a:stretch/>
        </p:blipFill>
        <p:spPr>
          <a:xfrm>
            <a:off x="-113375" y="0"/>
            <a:ext cx="66260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3161fee2c28_1_325"/>
          <p:cNvSpPr txBox="1"/>
          <p:nvPr/>
        </p:nvSpPr>
        <p:spPr>
          <a:xfrm>
            <a:off x="653725" y="658000"/>
            <a:ext cx="5178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nl-NL" sz="3200">
                <a:solidFill>
                  <a:srgbClr val="FA4614"/>
                </a:solidFill>
                <a:latin typeface="Corbel"/>
                <a:ea typeface="Corbel"/>
                <a:cs typeface="Corbel"/>
                <a:sym typeface="Corbel"/>
              </a:rPr>
              <a:t>Doelen in de tijd (2) </a:t>
            </a:r>
            <a:endParaRPr b="0" i="0" sz="15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2" name="Google Shape;342;g3161fee2c28_1_325"/>
          <p:cNvSpPr txBox="1"/>
          <p:nvPr/>
        </p:nvSpPr>
        <p:spPr>
          <a:xfrm>
            <a:off x="653721" y="1242990"/>
            <a:ext cx="5091900" cy="30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rbel"/>
              <a:buChar char="•"/>
            </a:pPr>
            <a:r>
              <a:rPr lang="nl-NL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Versterking kennis bij de NDP-partners</a:t>
            </a:r>
            <a:endParaRPr sz="2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rbel"/>
              <a:buChar char="•"/>
            </a:pPr>
            <a:r>
              <a:rPr lang="nl-NL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Ontwikkelen ‘lange leerlijnen’ in wisselwerking tussen marktpartijen, onderwijs- en onderzoekspartijen en overheidspartijen.</a:t>
            </a:r>
            <a:endParaRPr sz="25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g3161fee2c28_1_199"/>
          <p:cNvPicPr preferRelativeResize="0"/>
          <p:nvPr/>
        </p:nvPicPr>
        <p:blipFill rotWithShape="1">
          <a:blip r:embed="rId3">
            <a:alphaModFix/>
          </a:blip>
          <a:srcRect b="0" l="3729" r="3729" t="0"/>
          <a:stretch/>
        </p:blipFill>
        <p:spPr>
          <a:xfrm>
            <a:off x="3730280" y="0"/>
            <a:ext cx="846171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g3161fee2c28_1_199"/>
          <p:cNvPicPr preferRelativeResize="0"/>
          <p:nvPr/>
        </p:nvPicPr>
        <p:blipFill rotWithShape="1">
          <a:blip r:embed="rId4">
            <a:alphaModFix/>
          </a:blip>
          <a:srcRect b="0" l="0" r="45652" t="0"/>
          <a:stretch/>
        </p:blipFill>
        <p:spPr>
          <a:xfrm>
            <a:off x="0" y="0"/>
            <a:ext cx="66260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g3161fee2c28_1_199"/>
          <p:cNvSpPr txBox="1"/>
          <p:nvPr/>
        </p:nvSpPr>
        <p:spPr>
          <a:xfrm>
            <a:off x="653720" y="658005"/>
            <a:ext cx="4900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nl-NL" sz="3200">
                <a:solidFill>
                  <a:srgbClr val="FA4614"/>
                </a:solidFill>
                <a:latin typeface="Corbel"/>
                <a:ea typeface="Corbel"/>
                <a:cs typeface="Corbel"/>
                <a:sym typeface="Corbel"/>
              </a:rPr>
              <a:t>Acties in de tijd </a:t>
            </a:r>
            <a:endParaRPr b="0" i="0" sz="15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1" name="Google Shape;351;g3161fee2c28_1_199"/>
          <p:cNvSpPr txBox="1"/>
          <p:nvPr/>
        </p:nvSpPr>
        <p:spPr>
          <a:xfrm>
            <a:off x="653720" y="1397379"/>
            <a:ext cx="5091900" cy="47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rbel"/>
              <a:buChar char="•"/>
            </a:pPr>
            <a:r>
              <a:rPr lang="nl-NL" sz="21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Inventariseren actueel kennisaanbod multifunctionele daken</a:t>
            </a:r>
            <a:endParaRPr b="0" i="0" sz="19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rbel"/>
              <a:buChar char="•"/>
            </a:pPr>
            <a:r>
              <a:rPr lang="nl-NL" sz="21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Een projectteam samenstellen en projectplan en begroting maken begin 2025</a:t>
            </a:r>
            <a:endParaRPr sz="21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rbel"/>
              <a:buChar char="•"/>
            </a:pPr>
            <a:r>
              <a:rPr lang="nl-NL" sz="21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Bepalen leerdoelen / eindtermen kennismodulen</a:t>
            </a:r>
            <a:endParaRPr sz="21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rbel"/>
              <a:buChar char="•"/>
            </a:pPr>
            <a:r>
              <a:rPr lang="nl-NL" sz="21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NDP-partners van de bouwsector krijgen een cursus over integrale dakkwaliteit</a:t>
            </a:r>
            <a:endParaRPr sz="21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90500" lvl="0" marL="29210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g3161fee2c28_1_207"/>
          <p:cNvPicPr preferRelativeResize="0"/>
          <p:nvPr/>
        </p:nvPicPr>
        <p:blipFill rotWithShape="1">
          <a:blip r:embed="rId3">
            <a:alphaModFix/>
          </a:blip>
          <a:srcRect b="0" l="8962" r="8962" t="0"/>
          <a:stretch/>
        </p:blipFill>
        <p:spPr>
          <a:xfrm>
            <a:off x="3730280" y="0"/>
            <a:ext cx="8461721" cy="685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g3161fee2c28_1_207"/>
          <p:cNvPicPr preferRelativeResize="0"/>
          <p:nvPr/>
        </p:nvPicPr>
        <p:blipFill rotWithShape="1">
          <a:blip r:embed="rId4">
            <a:alphaModFix/>
          </a:blip>
          <a:srcRect b="0" l="0" r="45652" t="0"/>
          <a:stretch/>
        </p:blipFill>
        <p:spPr>
          <a:xfrm>
            <a:off x="0" y="0"/>
            <a:ext cx="66260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g3161fee2c28_1_207"/>
          <p:cNvSpPr txBox="1"/>
          <p:nvPr/>
        </p:nvSpPr>
        <p:spPr>
          <a:xfrm>
            <a:off x="485775" y="632491"/>
            <a:ext cx="60153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nl-NL" sz="3300">
                <a:solidFill>
                  <a:srgbClr val="FA4614"/>
                </a:solidFill>
                <a:latin typeface="Corbel"/>
                <a:ea typeface="Corbel"/>
                <a:cs typeface="Corbel"/>
                <a:sym typeface="Corbel"/>
              </a:rPr>
              <a:t>Werkgroep-</a:t>
            </a:r>
            <a:r>
              <a:rPr lang="nl-NL" sz="330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Wie sluit er aan</a:t>
            </a:r>
            <a:r>
              <a:rPr b="1" lang="nl-NL" sz="330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? </a:t>
            </a:r>
            <a:r>
              <a:rPr lang="nl-NL" sz="3300">
                <a:solidFill>
                  <a:srgbClr val="FA4614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b="0" i="0" sz="15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A46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g3161fee2c28_1_207"/>
          <p:cNvSpPr txBox="1"/>
          <p:nvPr/>
        </p:nvSpPr>
        <p:spPr>
          <a:xfrm>
            <a:off x="485775" y="1471541"/>
            <a:ext cx="5240100" cy="49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66700" lvl="0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nl-NL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Aeres Hogeschool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66700" lvl="0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nl-NL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BDA Dak- en Gevelopleidingen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66700" lvl="0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nl-NL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Stichting Groenkeur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66700" lvl="0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nl-NL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Hogeschool Rotterdam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66700" lvl="0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nl-NL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Stichting Rioned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66700" lvl="0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nl-NL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VEBIDAK 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66700" lvl="0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nl-NL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VHG branchevereniging van ondernemers in het groen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66700" lvl="0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nl-NL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Vereniging Bouwwerk Begroeners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66700" lvl="0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nl-NL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Yuverta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66700" lvl="0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nl-NL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Wageningen Universiteit &amp; Research</a:t>
            </a:r>
            <a:endParaRPr sz="16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2647"/>
            <a:ext cx="1218438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2"/>
          <p:cNvSpPr txBox="1"/>
          <p:nvPr/>
        </p:nvSpPr>
        <p:spPr>
          <a:xfrm>
            <a:off x="1524000" y="1814850"/>
            <a:ext cx="9404400" cy="22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Arial"/>
              <a:buNone/>
            </a:pPr>
            <a:r>
              <a:rPr lang="nl-NL" sz="6100">
                <a:solidFill>
                  <a:schemeClr val="lt1"/>
                </a:solidFill>
              </a:rPr>
              <a:t>Speerpunt </a:t>
            </a:r>
            <a:br>
              <a:rPr lang="nl-NL" sz="6100">
                <a:solidFill>
                  <a:schemeClr val="lt1"/>
                </a:solidFill>
              </a:rPr>
            </a:br>
            <a:r>
              <a:rPr lang="nl-NL" sz="6100">
                <a:solidFill>
                  <a:schemeClr val="lt1"/>
                </a:solidFill>
              </a:rPr>
              <a:t>Verankering in beleid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"/>
          <p:cNvSpPr txBox="1"/>
          <p:nvPr/>
        </p:nvSpPr>
        <p:spPr>
          <a:xfrm>
            <a:off x="1568825" y="4219073"/>
            <a:ext cx="91440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4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Anouk Montagne </a:t>
            </a:r>
            <a:endParaRPr b="0" i="0" sz="2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g2df40f198ee_0_149"/>
          <p:cNvPicPr preferRelativeResize="0"/>
          <p:nvPr/>
        </p:nvPicPr>
        <p:blipFill rotWithShape="1">
          <a:blip r:embed="rId3">
            <a:alphaModFix/>
          </a:blip>
          <a:srcRect b="0" l="8820" r="8818" t="0"/>
          <a:stretch/>
        </p:blipFill>
        <p:spPr>
          <a:xfrm>
            <a:off x="3730280" y="0"/>
            <a:ext cx="8461720" cy="685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g2df40f198ee_0_149"/>
          <p:cNvPicPr preferRelativeResize="0"/>
          <p:nvPr/>
        </p:nvPicPr>
        <p:blipFill rotWithShape="1">
          <a:blip r:embed="rId4">
            <a:alphaModFix/>
          </a:blip>
          <a:srcRect b="0" l="0" r="45651" t="0"/>
          <a:stretch/>
        </p:blipFill>
        <p:spPr>
          <a:xfrm>
            <a:off x="0" y="0"/>
            <a:ext cx="66260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g2df40f198ee_0_149"/>
          <p:cNvSpPr txBox="1"/>
          <p:nvPr/>
        </p:nvSpPr>
        <p:spPr>
          <a:xfrm>
            <a:off x="485775" y="708691"/>
            <a:ext cx="6015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nl-NL" sz="3200">
                <a:solidFill>
                  <a:srgbClr val="FA4614"/>
                </a:solidFill>
              </a:rPr>
              <a:t>Aanleiding / context </a:t>
            </a:r>
            <a:endParaRPr b="0" i="0" sz="3200" u="none" cap="none" strike="noStrike">
              <a:solidFill>
                <a:srgbClr val="FA46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A46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g2df40f198ee_0_149"/>
          <p:cNvSpPr txBox="1"/>
          <p:nvPr/>
        </p:nvSpPr>
        <p:spPr>
          <a:xfrm>
            <a:off x="637870" y="1325476"/>
            <a:ext cx="5240100" cy="55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●"/>
            </a:pP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Het dak is onvoldoende en sectoraal in beeld bij het Rijk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●"/>
            </a:pP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Het multifunctioneel dak wordt te weinig of niet effectief meegenomen in lokaal beleid </a:t>
            </a:r>
            <a:endParaRPr b="0" i="0" sz="2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●"/>
            </a:pP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5 doelen met een duo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●"/>
            </a:pP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Anouk is </a:t>
            </a: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coördinator</a:t>
            </a: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van het speerpunt 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841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g2afe4caab21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438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2afe4caab21_0_0"/>
          <p:cNvSpPr txBox="1"/>
          <p:nvPr/>
        </p:nvSpPr>
        <p:spPr>
          <a:xfrm>
            <a:off x="1524000" y="-164294"/>
            <a:ext cx="9144000" cy="22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Arial"/>
              <a:buNone/>
            </a:pPr>
            <a:r>
              <a:rPr b="0" i="0" lang="nl-NL" sz="6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  Programma</a:t>
            </a:r>
            <a:endParaRPr b="0" i="0" sz="61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4" name="Google Shape;234;g2afe4caab21_0_0"/>
          <p:cNvSpPr txBox="1"/>
          <p:nvPr/>
        </p:nvSpPr>
        <p:spPr>
          <a:xfrm>
            <a:off x="1398751" y="1745700"/>
            <a:ext cx="9848400" cy="336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Montserrat"/>
              <a:buNone/>
            </a:pPr>
            <a:r>
              <a:rPr b="0" i="0" lang="nl-NL" sz="1975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</a:t>
            </a:r>
            <a:r>
              <a:rPr lang="nl-NL" sz="1975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4</a:t>
            </a:r>
            <a:r>
              <a:rPr b="0" i="0" lang="nl-NL" sz="1975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:00</a:t>
            </a:r>
            <a:r>
              <a:rPr lang="nl-NL" sz="1975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</a:t>
            </a:r>
            <a:r>
              <a:rPr b="0" i="0" lang="nl-NL" sz="1975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Opening: Irene Poortinga</a:t>
            </a:r>
            <a:endParaRPr b="0" i="0" sz="1975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Montserrat"/>
              <a:buNone/>
            </a:pPr>
            <a:r>
              <a:rPr lang="nl-NL" sz="1975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	Welkom: Tanja Klip-Martin</a:t>
            </a:r>
            <a:endParaRPr sz="1975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Montserrat"/>
              <a:buNone/>
            </a:pPr>
            <a:r>
              <a:rPr b="0" i="0" lang="nl-NL" sz="1975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</a:t>
            </a:r>
            <a:r>
              <a:rPr lang="nl-NL" sz="1975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4</a:t>
            </a:r>
            <a:r>
              <a:rPr b="0" i="0" lang="nl-NL" sz="1975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:0</a:t>
            </a:r>
            <a:r>
              <a:rPr lang="nl-NL" sz="1975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5</a:t>
            </a:r>
            <a:r>
              <a:rPr b="0" i="0" lang="nl-NL" sz="1975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		Welkom Y</a:t>
            </a:r>
            <a:r>
              <a:rPr lang="nl-NL" sz="1975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uverta: Joost Brouwers</a:t>
            </a:r>
            <a:endParaRPr b="0" i="0" sz="975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Montserrat"/>
              <a:buNone/>
            </a:pPr>
            <a:r>
              <a:rPr b="0" i="0" lang="nl-NL" sz="1975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</a:t>
            </a:r>
            <a:r>
              <a:rPr lang="nl-NL" sz="1975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4:10</a:t>
            </a:r>
            <a:r>
              <a:rPr b="0" i="0" lang="nl-NL" sz="1975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Het educatiedak op! Sijtske Ouderkerken</a:t>
            </a:r>
            <a:r>
              <a:rPr lang="nl-NL" sz="1975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b="0" i="0" lang="nl-NL" sz="1975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Heidi Kamerling, Madel</a:t>
            </a:r>
            <a:r>
              <a:rPr lang="nl-NL" sz="1975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on de Lange</a:t>
            </a:r>
            <a:endParaRPr sz="1975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Montserrat"/>
              <a:buNone/>
            </a:pPr>
            <a:r>
              <a:rPr b="0" i="0" lang="nl-NL" sz="1975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</a:t>
            </a:r>
            <a:r>
              <a:rPr lang="nl-NL" sz="1975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4:40</a:t>
            </a:r>
            <a:r>
              <a:rPr b="0" i="0" lang="nl-NL" sz="1975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</a:t>
            </a:r>
            <a:r>
              <a:rPr lang="nl-NL" sz="1975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Onthulling &amp; overhandiging NDP-toekomstbeeld</a:t>
            </a:r>
            <a:endParaRPr sz="1975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Montserrat"/>
              <a:buNone/>
            </a:pPr>
            <a:r>
              <a:rPr lang="nl-NL" sz="1975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15:00		Netwerkmoment</a:t>
            </a:r>
            <a:endParaRPr sz="1975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Montserrat"/>
              <a:buNone/>
            </a:pPr>
            <a:r>
              <a:rPr lang="nl-NL" sz="1975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15:30 		Uitkomsten NDP-werkgroepen 2024</a:t>
            </a:r>
            <a:endParaRPr b="0" i="0" sz="1975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Montserrat"/>
              <a:buNone/>
            </a:pPr>
            <a:r>
              <a:rPr b="0" i="0" lang="nl-NL" sz="1975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</a:t>
            </a:r>
            <a:r>
              <a:rPr lang="nl-NL" sz="1975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5:3</a:t>
            </a:r>
            <a:r>
              <a:rPr b="0" i="0" lang="nl-NL" sz="1975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5		</a:t>
            </a:r>
            <a:r>
              <a:rPr lang="nl-NL" sz="1975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Toelichting Jaarprogramma 2025</a:t>
            </a:r>
            <a:endParaRPr b="0" i="0" sz="1975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Montserrat"/>
              <a:buNone/>
            </a:pPr>
            <a:r>
              <a:rPr b="0" i="0" lang="nl-NL" sz="1975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</a:t>
            </a:r>
            <a:r>
              <a:rPr lang="nl-NL" sz="1975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6:10</a:t>
            </a:r>
            <a:r>
              <a:rPr b="0" i="0" lang="nl-NL" sz="1975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</a:t>
            </a:r>
            <a:r>
              <a:rPr lang="nl-NL" sz="1975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Netwerkborrel</a:t>
            </a:r>
            <a:endParaRPr sz="1975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Montserrat"/>
              <a:buNone/>
            </a:pPr>
            <a:r>
              <a:rPr lang="nl-NL" sz="1975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17:00 		Einde Programma</a:t>
            </a:r>
            <a:endParaRPr sz="1975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Montserrat"/>
              <a:buNone/>
            </a:pPr>
            <a:r>
              <a:t/>
            </a:r>
            <a:endParaRPr b="0" i="0" sz="975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g315f5c95623_0_24"/>
          <p:cNvPicPr preferRelativeResize="0"/>
          <p:nvPr/>
        </p:nvPicPr>
        <p:blipFill rotWithShape="1">
          <a:blip r:embed="rId3">
            <a:alphaModFix/>
          </a:blip>
          <a:srcRect b="0" l="13186" r="24407" t="0"/>
          <a:stretch/>
        </p:blipFill>
        <p:spPr>
          <a:xfrm>
            <a:off x="4583200" y="0"/>
            <a:ext cx="76088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g315f5c95623_0_24"/>
          <p:cNvPicPr preferRelativeResize="0"/>
          <p:nvPr/>
        </p:nvPicPr>
        <p:blipFill rotWithShape="1">
          <a:blip r:embed="rId4">
            <a:alphaModFix/>
          </a:blip>
          <a:srcRect b="0" l="0" r="45652" t="0"/>
          <a:stretch/>
        </p:blipFill>
        <p:spPr>
          <a:xfrm>
            <a:off x="0" y="0"/>
            <a:ext cx="66260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g315f5c95623_0_24"/>
          <p:cNvSpPr txBox="1"/>
          <p:nvPr/>
        </p:nvSpPr>
        <p:spPr>
          <a:xfrm>
            <a:off x="653726" y="658000"/>
            <a:ext cx="5330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nl-NL" sz="3200">
                <a:solidFill>
                  <a:srgbClr val="FA4614"/>
                </a:solidFill>
                <a:latin typeface="Corbel"/>
                <a:ea typeface="Corbel"/>
                <a:cs typeface="Corbel"/>
                <a:sym typeface="Corbel"/>
              </a:rPr>
              <a:t>Doel 1: Lobby Rijk</a:t>
            </a:r>
            <a:endParaRPr b="1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86" name="Google Shape;386;g315f5c95623_0_24"/>
          <p:cNvSpPr txBox="1"/>
          <p:nvPr/>
        </p:nvSpPr>
        <p:spPr>
          <a:xfrm>
            <a:off x="543470" y="1316124"/>
            <a:ext cx="5091900" cy="54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73050" lvl="0" marL="28575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rbel"/>
              <a:buChar char="•"/>
            </a:pPr>
            <a:r>
              <a:rPr lang="nl-NL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 gesprek met Rijksambtenaren van de ministeries BZK, KGG, I&amp;W, LVVN, VRO </a:t>
            </a:r>
            <a:endParaRPr sz="2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73050" lvl="0" marL="28575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rbel"/>
              <a:buChar char="•"/>
            </a:pPr>
            <a:r>
              <a:rPr lang="nl-NL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Rijksbouwmeester betrekken</a:t>
            </a:r>
            <a:endParaRPr b="0" i="0" sz="12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73050" lvl="0" marL="28575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rbel"/>
              <a:buChar char="•"/>
            </a:pPr>
            <a:r>
              <a:rPr lang="nl-NL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Aansluiten bij nationale programma’s zoals Nationale Klimaatadaptatie Strategie en Optoppen.</a:t>
            </a:r>
            <a:br>
              <a:rPr lang="nl-NL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73050" lvl="0" marL="28575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rbel"/>
              <a:buChar char="•"/>
            </a:pPr>
            <a:r>
              <a:rPr lang="nl-NL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Eveline Bronsdijk &amp; Paul van Roosmalen (</a:t>
            </a:r>
            <a:r>
              <a:rPr b="1" lang="nl-NL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Rotterdam</a:t>
            </a:r>
            <a:r>
              <a:rPr lang="nl-NL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 en Jeroen Scholten (</a:t>
            </a:r>
            <a:r>
              <a:rPr b="1" lang="nl-NL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Zoetermeer</a:t>
            </a:r>
            <a:r>
              <a:rPr lang="nl-NL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  <a:endParaRPr sz="2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g3161fee2c28_1_0"/>
          <p:cNvPicPr preferRelativeResize="0"/>
          <p:nvPr/>
        </p:nvPicPr>
        <p:blipFill rotWithShape="1">
          <a:blip r:embed="rId3">
            <a:alphaModFix/>
          </a:blip>
          <a:srcRect b="0" l="5692" r="12050" t="0"/>
          <a:stretch/>
        </p:blipFill>
        <p:spPr>
          <a:xfrm>
            <a:off x="3730280" y="0"/>
            <a:ext cx="846172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g3161fee2c28_1_0"/>
          <p:cNvPicPr preferRelativeResize="0"/>
          <p:nvPr/>
        </p:nvPicPr>
        <p:blipFill rotWithShape="1">
          <a:blip r:embed="rId4">
            <a:alphaModFix/>
          </a:blip>
          <a:srcRect b="0" l="0" r="45652" t="0"/>
          <a:stretch/>
        </p:blipFill>
        <p:spPr>
          <a:xfrm>
            <a:off x="0" y="0"/>
            <a:ext cx="66260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g3161fee2c28_1_0"/>
          <p:cNvSpPr txBox="1"/>
          <p:nvPr/>
        </p:nvSpPr>
        <p:spPr>
          <a:xfrm>
            <a:off x="653725" y="658000"/>
            <a:ext cx="5760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nl-NL" sz="3100">
                <a:solidFill>
                  <a:srgbClr val="FA4614"/>
                </a:solidFill>
              </a:rPr>
              <a:t>Doel 2: Kennisuitwisseling </a:t>
            </a:r>
            <a:endParaRPr b="1" i="0" sz="1300" u="none" cap="none" strike="noStrike">
              <a:solidFill>
                <a:srgbClr val="000000"/>
              </a:solidFill>
            </a:endParaRPr>
          </a:p>
        </p:txBody>
      </p:sp>
      <p:sp>
        <p:nvSpPr>
          <p:cNvPr id="395" name="Google Shape;395;g3161fee2c28_1_0"/>
          <p:cNvSpPr txBox="1"/>
          <p:nvPr/>
        </p:nvSpPr>
        <p:spPr>
          <a:xfrm>
            <a:off x="653725" y="1609200"/>
            <a:ext cx="5311200" cy="53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•"/>
            </a:pP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Kennisuitwisseling tussen lokale overheden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•"/>
            </a:pP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Twee-traps intervisie 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68300" lvl="1" marL="91440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○"/>
            </a:pP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1: probleemstelling 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68300" lvl="1" marL="91440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○"/>
            </a:pP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2: oplossing met publiek-privaat gezelschap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•"/>
            </a:pP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2-3 intervisies in 2025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•"/>
            </a:pP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Marije Schuurman (</a:t>
            </a:r>
            <a:r>
              <a:rPr b="1"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Amsterdam</a:t>
            </a: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 en Anouk Montagne (</a:t>
            </a:r>
            <a:r>
              <a:rPr b="1"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Sweco</a:t>
            </a: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g3161fee2c28_1_8"/>
          <p:cNvPicPr preferRelativeResize="0"/>
          <p:nvPr/>
        </p:nvPicPr>
        <p:blipFill rotWithShape="1">
          <a:blip r:embed="rId3">
            <a:alphaModFix/>
          </a:blip>
          <a:srcRect b="0" l="8962" r="8962" t="0"/>
          <a:stretch/>
        </p:blipFill>
        <p:spPr>
          <a:xfrm>
            <a:off x="3730280" y="0"/>
            <a:ext cx="846172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g3161fee2c28_1_8"/>
          <p:cNvPicPr preferRelativeResize="0"/>
          <p:nvPr/>
        </p:nvPicPr>
        <p:blipFill rotWithShape="1">
          <a:blip r:embed="rId4">
            <a:alphaModFix/>
          </a:blip>
          <a:srcRect b="0" l="0" r="45652" t="0"/>
          <a:stretch/>
        </p:blipFill>
        <p:spPr>
          <a:xfrm>
            <a:off x="0" y="0"/>
            <a:ext cx="66260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g3161fee2c28_1_8"/>
          <p:cNvSpPr txBox="1"/>
          <p:nvPr/>
        </p:nvSpPr>
        <p:spPr>
          <a:xfrm>
            <a:off x="485775" y="664591"/>
            <a:ext cx="60150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nl-NL" sz="3100">
                <a:solidFill>
                  <a:srgbClr val="FA4614"/>
                </a:solidFill>
                <a:latin typeface="Corbel"/>
                <a:ea typeface="Corbel"/>
                <a:cs typeface="Corbel"/>
                <a:sym typeface="Corbel"/>
              </a:rPr>
              <a:t>Doel 3: synchronisatie subsidies</a:t>
            </a:r>
            <a:endParaRPr b="1" i="0" sz="31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A46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g3161fee2c28_1_8"/>
          <p:cNvSpPr txBox="1"/>
          <p:nvPr/>
        </p:nvSpPr>
        <p:spPr>
          <a:xfrm>
            <a:off x="485775" y="1434581"/>
            <a:ext cx="52401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75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•"/>
            </a:pP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Effectieve inhoudelijke eisen en efficiënt aanvraagproces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75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•"/>
            </a:pP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Mogelijkheden voor een landelijke subsidie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175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•"/>
            </a:pP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Mogelijkheden voor een ‘standaardtekst’ subsidie multifunctionele daken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•"/>
            </a:pP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Marijn Schrijnemakers (</a:t>
            </a:r>
            <a:r>
              <a:rPr b="1"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Utrecht</a:t>
            </a: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 &amp; Pamela Logjes (</a:t>
            </a:r>
            <a:r>
              <a:rPr b="1"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Den Haag</a:t>
            </a: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g3161fee2c28_1_16"/>
          <p:cNvPicPr preferRelativeResize="0"/>
          <p:nvPr/>
        </p:nvPicPr>
        <p:blipFill rotWithShape="1">
          <a:blip r:embed="rId3">
            <a:alphaModFix/>
          </a:blip>
          <a:srcRect b="9480" l="19723" r="0" t="-9480"/>
          <a:stretch/>
        </p:blipFill>
        <p:spPr>
          <a:xfrm>
            <a:off x="5311600" y="-820325"/>
            <a:ext cx="8585725" cy="767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g3161fee2c28_1_16"/>
          <p:cNvPicPr preferRelativeResize="0"/>
          <p:nvPr/>
        </p:nvPicPr>
        <p:blipFill rotWithShape="1">
          <a:blip r:embed="rId4">
            <a:alphaModFix/>
          </a:blip>
          <a:srcRect b="0" l="0" r="45652" t="0"/>
          <a:stretch/>
        </p:blipFill>
        <p:spPr>
          <a:xfrm>
            <a:off x="0" y="0"/>
            <a:ext cx="66260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g3161fee2c28_1_16"/>
          <p:cNvSpPr txBox="1"/>
          <p:nvPr/>
        </p:nvSpPr>
        <p:spPr>
          <a:xfrm>
            <a:off x="653719" y="554437"/>
            <a:ext cx="5274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nl-NL" sz="3200">
                <a:solidFill>
                  <a:srgbClr val="FA4614"/>
                </a:solidFill>
                <a:latin typeface="Corbel"/>
                <a:ea typeface="Corbel"/>
                <a:cs typeface="Corbel"/>
                <a:sym typeface="Corbel"/>
              </a:rPr>
              <a:t>Doel 4 Omgevingswet</a:t>
            </a:r>
            <a:endParaRPr b="1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13" name="Google Shape;413;g3161fee2c28_1_16"/>
          <p:cNvSpPr txBox="1"/>
          <p:nvPr/>
        </p:nvSpPr>
        <p:spPr>
          <a:xfrm>
            <a:off x="653720" y="1178674"/>
            <a:ext cx="5091900" cy="57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04800" lvl="0" marL="28575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•"/>
            </a:pP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Strategie om dak te borgen in instrumenten van de omgevingswet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04800" lvl="0" marL="28575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•"/>
            </a:pPr>
            <a:r>
              <a:rPr b="0" lang="nl-NL" sz="2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Harmonisatie van definities &amp; voorbeeldteksten voor multifunctionele daken in de Omgevingswet instrumenten</a:t>
            </a:r>
            <a:endParaRPr b="0" sz="2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04800" lvl="0" marL="28575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•"/>
            </a:pP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Document ‘Het dak in de Omgevingswet in 5 stappen’ </a:t>
            </a:r>
            <a:b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04800" lvl="0" marL="28575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•"/>
            </a:pP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Pim de Haas (</a:t>
            </a:r>
            <a:r>
              <a:rPr b="1"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Haarlem</a:t>
            </a: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 en </a:t>
            </a: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Paul van Roosmalen (</a:t>
            </a:r>
            <a:r>
              <a:rPr b="1"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Rotterdam</a:t>
            </a: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 </a:t>
            </a:r>
            <a:endParaRPr b="0" i="1" sz="2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nl-NL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8575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g3161fee2c28_1_24"/>
          <p:cNvPicPr preferRelativeResize="0"/>
          <p:nvPr/>
        </p:nvPicPr>
        <p:blipFill rotWithShape="1">
          <a:blip r:embed="rId3">
            <a:alphaModFix/>
          </a:blip>
          <a:srcRect b="0" l="13110" r="13110" t="0"/>
          <a:stretch/>
        </p:blipFill>
        <p:spPr>
          <a:xfrm>
            <a:off x="3730280" y="0"/>
            <a:ext cx="846171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g3161fee2c28_1_24"/>
          <p:cNvPicPr preferRelativeResize="0"/>
          <p:nvPr/>
        </p:nvPicPr>
        <p:blipFill rotWithShape="1">
          <a:blip r:embed="rId4">
            <a:alphaModFix/>
          </a:blip>
          <a:srcRect b="0" l="0" r="45652" t="0"/>
          <a:stretch/>
        </p:blipFill>
        <p:spPr>
          <a:xfrm>
            <a:off x="0" y="262646"/>
            <a:ext cx="66260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g3161fee2c28_1_24"/>
          <p:cNvSpPr txBox="1"/>
          <p:nvPr/>
        </p:nvSpPr>
        <p:spPr>
          <a:xfrm>
            <a:off x="653720" y="658005"/>
            <a:ext cx="5442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nl-NL" sz="3200">
                <a:solidFill>
                  <a:srgbClr val="FA4614"/>
                </a:solidFill>
                <a:latin typeface="Corbel"/>
                <a:ea typeface="Corbel"/>
                <a:cs typeface="Corbel"/>
                <a:sym typeface="Corbel"/>
              </a:rPr>
              <a:t>Doel 5: waterschappen</a:t>
            </a:r>
            <a:endParaRPr b="1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22" name="Google Shape;422;g3161fee2c28_1_24"/>
          <p:cNvSpPr txBox="1"/>
          <p:nvPr/>
        </p:nvSpPr>
        <p:spPr>
          <a:xfrm>
            <a:off x="405149" y="1505651"/>
            <a:ext cx="5442300" cy="61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302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rbel"/>
              <a:buChar char="•"/>
            </a:pP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Waterschappen relevante overheid 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302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•"/>
            </a:pP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Bewustwording kansen multifunctionele daken en verbinding waterberging in stedelijke gebied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302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•"/>
            </a:pP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Koplopersgroep </a:t>
            </a: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creëren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302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•"/>
            </a:pP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Kasper Spaan (</a:t>
            </a:r>
            <a:r>
              <a:rPr b="1"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Waterschap Amstel, Gooi en Vecht</a:t>
            </a: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g2df40f198ee_1_3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2647"/>
            <a:ext cx="1218438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g2df40f198ee_1_339"/>
          <p:cNvSpPr txBox="1"/>
          <p:nvPr/>
        </p:nvSpPr>
        <p:spPr>
          <a:xfrm>
            <a:off x="1650725" y="1308025"/>
            <a:ext cx="9404400" cy="22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Arial"/>
              <a:buNone/>
            </a:pPr>
            <a:r>
              <a:rPr lang="nl-NL" sz="6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Speerpunt integrale dakkwaliteit </a:t>
            </a:r>
            <a:endParaRPr b="0" i="0" sz="15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30" name="Google Shape;430;g2df40f198ee_1_339"/>
          <p:cNvSpPr txBox="1"/>
          <p:nvPr/>
        </p:nvSpPr>
        <p:spPr>
          <a:xfrm>
            <a:off x="1524000" y="3994900"/>
            <a:ext cx="9144000" cy="11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32500" lnSpcReduction="20000"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0538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</a:t>
            </a:r>
            <a:r>
              <a:rPr b="0" i="0" lang="nl-NL" sz="10538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ander Scheper</a:t>
            </a:r>
            <a:r>
              <a:rPr b="0" i="0" lang="nl-NL" sz="9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b="0" i="0" sz="9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2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1428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g31640459cc3_0_0"/>
          <p:cNvPicPr preferRelativeResize="0"/>
          <p:nvPr/>
        </p:nvPicPr>
        <p:blipFill rotWithShape="1">
          <a:blip r:embed="rId3">
            <a:alphaModFix/>
          </a:blip>
          <a:srcRect b="0" l="3729" r="3729" t="0"/>
          <a:stretch/>
        </p:blipFill>
        <p:spPr>
          <a:xfrm>
            <a:off x="3730280" y="0"/>
            <a:ext cx="846171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g31640459cc3_0_0"/>
          <p:cNvPicPr preferRelativeResize="0"/>
          <p:nvPr/>
        </p:nvPicPr>
        <p:blipFill rotWithShape="1">
          <a:blip r:embed="rId4">
            <a:alphaModFix/>
          </a:blip>
          <a:srcRect b="0" l="0" r="45652" t="0"/>
          <a:stretch/>
        </p:blipFill>
        <p:spPr>
          <a:xfrm>
            <a:off x="0" y="0"/>
            <a:ext cx="66260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g31640459cc3_0_0"/>
          <p:cNvSpPr txBox="1"/>
          <p:nvPr/>
        </p:nvSpPr>
        <p:spPr>
          <a:xfrm>
            <a:off x="653726" y="658000"/>
            <a:ext cx="4994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nl-NL" sz="3200">
                <a:solidFill>
                  <a:srgbClr val="FA4614"/>
                </a:solidFill>
                <a:latin typeface="Corbel"/>
                <a:ea typeface="Corbel"/>
                <a:cs typeface="Corbel"/>
                <a:sym typeface="Corbel"/>
              </a:rPr>
              <a:t>Context</a:t>
            </a:r>
            <a:endParaRPr b="1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39" name="Google Shape;439;g31640459cc3_0_0"/>
          <p:cNvSpPr txBox="1"/>
          <p:nvPr/>
        </p:nvSpPr>
        <p:spPr>
          <a:xfrm>
            <a:off x="767088" y="1305600"/>
            <a:ext cx="5091900" cy="49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4150" lvl="0" marL="28575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048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rbel"/>
              <a:buChar char="•"/>
            </a:pP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Dakopbouw is de basis voor een duurzaam en kwalitatief multifunctioneel dak</a:t>
            </a:r>
            <a:endParaRPr b="0" i="0" sz="22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048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rbel"/>
              <a:buChar char="•"/>
            </a:pP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Door het foutief aanleggen van daken, lekkages en faalkosten. </a:t>
            </a:r>
            <a:endParaRPr b="0" i="0" sz="22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048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rbel"/>
              <a:buChar char="•"/>
            </a:pP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Risico: multifunctionele daken geassocieerd met lekkende daken. </a:t>
            </a:r>
            <a:endParaRPr b="0" i="0" sz="22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841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84150" lvl="0" marL="38735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g31640459cc3_0_8"/>
          <p:cNvPicPr preferRelativeResize="0"/>
          <p:nvPr/>
        </p:nvPicPr>
        <p:blipFill rotWithShape="1">
          <a:blip r:embed="rId3">
            <a:alphaModFix/>
          </a:blip>
          <a:srcRect b="0" l="3729" r="3729" t="0"/>
          <a:stretch/>
        </p:blipFill>
        <p:spPr>
          <a:xfrm>
            <a:off x="3730280" y="0"/>
            <a:ext cx="846171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g31640459cc3_0_8"/>
          <p:cNvPicPr preferRelativeResize="0"/>
          <p:nvPr/>
        </p:nvPicPr>
        <p:blipFill rotWithShape="1">
          <a:blip r:embed="rId4">
            <a:alphaModFix/>
          </a:blip>
          <a:srcRect b="0" l="0" r="45652" t="0"/>
          <a:stretch/>
        </p:blipFill>
        <p:spPr>
          <a:xfrm>
            <a:off x="0" y="0"/>
            <a:ext cx="66260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g31640459cc3_0_8"/>
          <p:cNvSpPr txBox="1"/>
          <p:nvPr/>
        </p:nvSpPr>
        <p:spPr>
          <a:xfrm>
            <a:off x="653720" y="658005"/>
            <a:ext cx="4900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nl-NL" sz="3200">
                <a:solidFill>
                  <a:srgbClr val="FA4614"/>
                </a:solidFill>
                <a:latin typeface="Corbel"/>
                <a:ea typeface="Corbel"/>
                <a:cs typeface="Corbel"/>
                <a:sym typeface="Corbel"/>
              </a:rPr>
              <a:t>Vraagstuk</a:t>
            </a:r>
            <a:endParaRPr b="1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48" name="Google Shape;448;g31640459cc3_0_8"/>
          <p:cNvSpPr txBox="1"/>
          <p:nvPr/>
        </p:nvSpPr>
        <p:spPr>
          <a:xfrm>
            <a:off x="653720" y="1523104"/>
            <a:ext cx="5091900" cy="39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048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rbel"/>
              <a:buChar char="•"/>
            </a:pP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Weinig afstemming in de bouwsector. 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048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rbel"/>
              <a:buChar char="•"/>
            </a:pP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Geen integrale benadering van het project.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048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rbel"/>
              <a:buChar char="•"/>
            </a:pP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Onvoldoende kennis van andermans werk, sectorale benadering.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048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•"/>
            </a:pP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Wie draagt de verantwoordelijkheid?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841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g31640459cc3_0_16"/>
          <p:cNvPicPr preferRelativeResize="0"/>
          <p:nvPr/>
        </p:nvPicPr>
        <p:blipFill rotWithShape="1">
          <a:blip r:embed="rId3">
            <a:alphaModFix/>
          </a:blip>
          <a:srcRect b="9480" l="19723" r="0" t="-9480"/>
          <a:stretch/>
        </p:blipFill>
        <p:spPr>
          <a:xfrm>
            <a:off x="5311600" y="-820325"/>
            <a:ext cx="8585725" cy="767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g31640459cc3_0_16"/>
          <p:cNvPicPr preferRelativeResize="0"/>
          <p:nvPr/>
        </p:nvPicPr>
        <p:blipFill rotWithShape="1">
          <a:blip r:embed="rId4">
            <a:alphaModFix/>
          </a:blip>
          <a:srcRect b="0" l="0" r="45652" t="0"/>
          <a:stretch/>
        </p:blipFill>
        <p:spPr>
          <a:xfrm>
            <a:off x="0" y="0"/>
            <a:ext cx="66260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g31640459cc3_0_16"/>
          <p:cNvSpPr txBox="1"/>
          <p:nvPr/>
        </p:nvSpPr>
        <p:spPr>
          <a:xfrm>
            <a:off x="675894" y="973437"/>
            <a:ext cx="5274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nl-NL" sz="3200">
                <a:solidFill>
                  <a:srgbClr val="FA4614"/>
                </a:solidFill>
                <a:latin typeface="Corbel"/>
                <a:ea typeface="Corbel"/>
                <a:cs typeface="Corbel"/>
                <a:sym typeface="Corbel"/>
              </a:rPr>
              <a:t>Doelen </a:t>
            </a:r>
            <a:endParaRPr b="1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57" name="Google Shape;457;g31640459cc3_0_16"/>
          <p:cNvSpPr txBox="1"/>
          <p:nvPr/>
        </p:nvSpPr>
        <p:spPr>
          <a:xfrm>
            <a:off x="675895" y="1604774"/>
            <a:ext cx="5091900" cy="4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04800" lvl="0" marL="28575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•"/>
            </a:pP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NDP inzetten als onafhankelijke spil tussen de disciplines</a:t>
            </a:r>
            <a:endParaRPr b="0" sz="22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04800" lvl="0" marL="28575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•"/>
            </a:pP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NDP partners hebben kennis van diverse type dakopbouw</a:t>
            </a:r>
            <a:endParaRPr b="0" sz="22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04800" lvl="0" marL="28575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•"/>
            </a:pP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 de hele bouwketen is kennis over diverse type dakopbouw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04800" lvl="0" marL="28575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•"/>
            </a:pP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Samenbrengen van kennis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nl-NL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8575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g31640459cc3_0_24"/>
          <p:cNvPicPr preferRelativeResize="0"/>
          <p:nvPr/>
        </p:nvPicPr>
        <p:blipFill rotWithShape="1">
          <a:blip r:embed="rId3">
            <a:alphaModFix/>
          </a:blip>
          <a:srcRect b="0" l="13186" r="24407" t="0"/>
          <a:stretch/>
        </p:blipFill>
        <p:spPr>
          <a:xfrm>
            <a:off x="4583200" y="0"/>
            <a:ext cx="76088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g31640459cc3_0_24"/>
          <p:cNvPicPr preferRelativeResize="0"/>
          <p:nvPr/>
        </p:nvPicPr>
        <p:blipFill rotWithShape="1">
          <a:blip r:embed="rId4">
            <a:alphaModFix/>
          </a:blip>
          <a:srcRect b="0" l="0" r="45652" t="0"/>
          <a:stretch/>
        </p:blipFill>
        <p:spPr>
          <a:xfrm>
            <a:off x="0" y="0"/>
            <a:ext cx="66260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g31640459cc3_0_24"/>
          <p:cNvSpPr txBox="1"/>
          <p:nvPr/>
        </p:nvSpPr>
        <p:spPr>
          <a:xfrm>
            <a:off x="653726" y="658000"/>
            <a:ext cx="5330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nl-NL" sz="3200">
                <a:solidFill>
                  <a:srgbClr val="FA4614"/>
                </a:solidFill>
                <a:latin typeface="Corbel"/>
                <a:ea typeface="Corbel"/>
                <a:cs typeface="Corbel"/>
                <a:sym typeface="Corbel"/>
              </a:rPr>
              <a:t>Acties </a:t>
            </a:r>
            <a:endParaRPr b="1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66" name="Google Shape;466;g31640459cc3_0_24"/>
          <p:cNvSpPr txBox="1"/>
          <p:nvPr/>
        </p:nvSpPr>
        <p:spPr>
          <a:xfrm>
            <a:off x="653720" y="1155249"/>
            <a:ext cx="50919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68300" lvl="0" marL="45720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•"/>
            </a:pP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Ontwikkelen handreiking integrale dakkwaliteit</a:t>
            </a:r>
            <a:endParaRPr sz="2200">
              <a:latin typeface="Corbel"/>
              <a:ea typeface="Corbel"/>
              <a:cs typeface="Corbel"/>
              <a:sym typeface="Corbel"/>
            </a:endParaRPr>
          </a:p>
          <a:p>
            <a:pPr indent="-368300" lvl="0" marL="45720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bel"/>
              <a:buChar char="•"/>
            </a:pPr>
            <a:r>
              <a:rPr lang="nl-NL" sz="2200">
                <a:latin typeface="Corbel"/>
                <a:ea typeface="Corbel"/>
                <a:cs typeface="Corbel"/>
                <a:sym typeface="Corbel"/>
              </a:rPr>
              <a:t>Status; afrondende fase handreiking</a:t>
            </a:r>
            <a:endParaRPr sz="2200">
              <a:latin typeface="Corbel"/>
              <a:ea typeface="Corbel"/>
              <a:cs typeface="Corbel"/>
              <a:sym typeface="Corbel"/>
            </a:endParaRPr>
          </a:p>
          <a:p>
            <a:pPr indent="-368300" lvl="0" marL="45720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•"/>
            </a:pP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2025: actief verspreiden handreiking  o.a. dakspecialisten, aannemers, architecten en in NDP netwerk</a:t>
            </a:r>
            <a:endParaRPr b="0" i="0" sz="22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68300" lvl="0" marL="45720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•"/>
            </a:pP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2025: Doorontwikkelen handreiking </a:t>
            </a:r>
            <a:endParaRPr b="0" i="0" sz="2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g2df2662c0b7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2647"/>
            <a:ext cx="1218438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2df2662c0b7_0_7"/>
          <p:cNvSpPr txBox="1"/>
          <p:nvPr/>
        </p:nvSpPr>
        <p:spPr>
          <a:xfrm>
            <a:off x="1524000" y="1281448"/>
            <a:ext cx="9144000" cy="22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Arial"/>
              <a:buNone/>
            </a:pPr>
            <a:r>
              <a:rPr b="0" i="0" lang="nl-NL" sz="6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Welkom op de NDP-Partnerdag</a:t>
            </a:r>
            <a:r>
              <a:rPr b="0" i="0" lang="nl-NL" sz="6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2df2662c0b7_0_7"/>
          <p:cNvSpPr txBox="1"/>
          <p:nvPr/>
        </p:nvSpPr>
        <p:spPr>
          <a:xfrm>
            <a:off x="1524000" y="3838073"/>
            <a:ext cx="91440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0" marR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b="0" i="0" lang="nl-NL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NDP-</a:t>
            </a:r>
            <a:r>
              <a:rPr lang="nl-NL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voorzitter</a:t>
            </a:r>
            <a:r>
              <a:rPr b="0" i="0" lang="nl-NL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– </a:t>
            </a:r>
            <a:r>
              <a:rPr lang="nl-NL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Tanja Klip-Martin</a:t>
            </a:r>
            <a:endParaRPr b="0" i="0" sz="2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1640459cc3_0_32"/>
          <p:cNvSpPr/>
          <p:nvPr/>
        </p:nvSpPr>
        <p:spPr>
          <a:xfrm>
            <a:off x="4322075" y="0"/>
            <a:ext cx="7869900" cy="6858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3" name="Google Shape;473;g31640459cc3_0_32"/>
          <p:cNvPicPr preferRelativeResize="0"/>
          <p:nvPr/>
        </p:nvPicPr>
        <p:blipFill rotWithShape="1">
          <a:blip r:embed="rId3">
            <a:alphaModFix/>
          </a:blip>
          <a:srcRect b="0" l="0" r="45652" t="0"/>
          <a:stretch/>
        </p:blipFill>
        <p:spPr>
          <a:xfrm>
            <a:off x="0" y="0"/>
            <a:ext cx="66260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g31640459cc3_0_32"/>
          <p:cNvSpPr txBox="1"/>
          <p:nvPr/>
        </p:nvSpPr>
        <p:spPr>
          <a:xfrm>
            <a:off x="653726" y="658000"/>
            <a:ext cx="5330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nl-NL" sz="3200">
                <a:solidFill>
                  <a:srgbClr val="FA4614"/>
                </a:solidFill>
                <a:latin typeface="Corbel"/>
                <a:ea typeface="Corbel"/>
                <a:cs typeface="Corbel"/>
                <a:sym typeface="Corbel"/>
              </a:rPr>
              <a:t>Handreiking </a:t>
            </a:r>
            <a:endParaRPr b="1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75" name="Google Shape;475;g31640459cc3_0_32"/>
          <p:cNvSpPr txBox="1"/>
          <p:nvPr/>
        </p:nvSpPr>
        <p:spPr>
          <a:xfrm>
            <a:off x="653720" y="1242999"/>
            <a:ext cx="5091900" cy="57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79400" lvl="0" marL="28575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rbel"/>
              <a:buChar char="•"/>
            </a:pPr>
            <a:r>
              <a:rPr lang="nl-NL" sz="21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Afrondende fase, gereed dec 2024/jan 2025</a:t>
            </a:r>
            <a:endParaRPr sz="21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79400" lvl="0" marL="28575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rbel"/>
              <a:buChar char="•"/>
            </a:pPr>
            <a:r>
              <a:rPr b="1" lang="nl-NL" sz="21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“Van droom naar dak door integrale aanpak”</a:t>
            </a:r>
            <a:endParaRPr b="1" sz="21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79400" lvl="0" marL="28575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rbel"/>
              <a:buChar char="•"/>
            </a:pPr>
            <a:r>
              <a:rPr lang="nl-NL" sz="21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Per daktype:</a:t>
            </a:r>
            <a:endParaRPr sz="21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61950" lvl="1" marL="91440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rbel"/>
              <a:buChar char="○"/>
            </a:pPr>
            <a:r>
              <a:rPr lang="nl-NL" sz="21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dwarsdoorsneden</a:t>
            </a:r>
            <a:endParaRPr sz="21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61950" lvl="1" marL="91440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rbel"/>
              <a:buChar char="○"/>
            </a:pPr>
            <a:r>
              <a:rPr lang="nl-NL" sz="21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van toepassing zijnde normen en richtlijnen</a:t>
            </a:r>
            <a:endParaRPr sz="21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61950" lvl="1" marL="91440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rbel"/>
              <a:buChar char="○"/>
            </a:pPr>
            <a:r>
              <a:rPr lang="nl-NL" sz="21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gegevens voor dakconstructie en dakinrichting</a:t>
            </a:r>
            <a:endParaRPr sz="21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1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b="0" i="0" sz="21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76" name="Google Shape;476;g31640459cc3_0_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6100" y="126800"/>
            <a:ext cx="4696900" cy="66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182d50e24f_1_0"/>
          <p:cNvSpPr/>
          <p:nvPr/>
        </p:nvSpPr>
        <p:spPr>
          <a:xfrm>
            <a:off x="4322075" y="0"/>
            <a:ext cx="7869900" cy="6858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3" name="Google Shape;483;g3182d50e24f_1_0"/>
          <p:cNvPicPr preferRelativeResize="0"/>
          <p:nvPr/>
        </p:nvPicPr>
        <p:blipFill rotWithShape="1">
          <a:blip r:embed="rId3">
            <a:alphaModFix/>
          </a:blip>
          <a:srcRect b="0" l="0" r="45652" t="0"/>
          <a:stretch/>
        </p:blipFill>
        <p:spPr>
          <a:xfrm>
            <a:off x="0" y="0"/>
            <a:ext cx="66260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g3182d50e24f_1_0"/>
          <p:cNvSpPr txBox="1"/>
          <p:nvPr/>
        </p:nvSpPr>
        <p:spPr>
          <a:xfrm>
            <a:off x="653726" y="658000"/>
            <a:ext cx="5330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nl-NL" sz="3200">
                <a:solidFill>
                  <a:srgbClr val="FA4614"/>
                </a:solidFill>
                <a:latin typeface="Corbel"/>
                <a:ea typeface="Corbel"/>
                <a:cs typeface="Corbel"/>
                <a:sym typeface="Corbel"/>
              </a:rPr>
              <a:t>Inhoud h</a:t>
            </a:r>
            <a:r>
              <a:rPr b="1" lang="nl-NL" sz="3200">
                <a:solidFill>
                  <a:srgbClr val="FA4614"/>
                </a:solidFill>
                <a:latin typeface="Corbel"/>
                <a:ea typeface="Corbel"/>
                <a:cs typeface="Corbel"/>
                <a:sym typeface="Corbel"/>
              </a:rPr>
              <a:t>andreiking </a:t>
            </a:r>
            <a:endParaRPr b="1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85" name="Google Shape;485;g3182d50e24f_1_0"/>
          <p:cNvSpPr txBox="1"/>
          <p:nvPr/>
        </p:nvSpPr>
        <p:spPr>
          <a:xfrm>
            <a:off x="653720" y="1242999"/>
            <a:ext cx="5091900" cy="45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•"/>
            </a:pP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Van bestaande situatie naar </a:t>
            </a: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droomscenario</a:t>
            </a: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of van nieuwbouw naar droom.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•"/>
            </a:pP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Dmv stroomschema en detailuitwerkingen met verwijzingen naar normeringen en richtlijnen</a:t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b="0" i="0" sz="2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86" name="Google Shape;486;g3182d50e24f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2100" y="932025"/>
            <a:ext cx="2344200" cy="1879338"/>
          </a:xfrm>
          <a:prstGeom prst="rect">
            <a:avLst/>
          </a:prstGeom>
          <a:solidFill>
            <a:srgbClr val="CFE2F3"/>
          </a:solidFill>
          <a:ln>
            <a:noFill/>
          </a:ln>
        </p:spPr>
      </p:pic>
      <p:pic>
        <p:nvPicPr>
          <p:cNvPr id="487" name="Google Shape;487;g3182d50e24f_1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02775" y="976062"/>
            <a:ext cx="2664375" cy="1791272"/>
          </a:xfrm>
          <a:prstGeom prst="rect">
            <a:avLst/>
          </a:prstGeom>
          <a:solidFill>
            <a:srgbClr val="CFE2F3"/>
          </a:solidFill>
          <a:ln>
            <a:noFill/>
          </a:ln>
        </p:spPr>
      </p:pic>
      <p:pic>
        <p:nvPicPr>
          <p:cNvPr id="488" name="Google Shape;488;g3182d50e24f_1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02100" y="3645625"/>
            <a:ext cx="2430500" cy="1535385"/>
          </a:xfrm>
          <a:prstGeom prst="rect">
            <a:avLst/>
          </a:prstGeom>
          <a:solidFill>
            <a:srgbClr val="CFE2F3"/>
          </a:solidFill>
          <a:ln>
            <a:noFill/>
          </a:ln>
        </p:spPr>
      </p:pic>
      <p:pic>
        <p:nvPicPr>
          <p:cNvPr id="489" name="Google Shape;489;g3182d50e24f_1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89063" y="3645625"/>
            <a:ext cx="2257912" cy="1535375"/>
          </a:xfrm>
          <a:prstGeom prst="rect">
            <a:avLst/>
          </a:prstGeom>
          <a:solidFill>
            <a:srgbClr val="CFE2F3"/>
          </a:solidFill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g31640459cc3_0_51"/>
          <p:cNvPicPr preferRelativeResize="0"/>
          <p:nvPr/>
        </p:nvPicPr>
        <p:blipFill rotWithShape="1">
          <a:blip r:embed="rId3">
            <a:alphaModFix/>
          </a:blip>
          <a:srcRect b="0" l="13110" r="13110" t="0"/>
          <a:stretch/>
        </p:blipFill>
        <p:spPr>
          <a:xfrm>
            <a:off x="3730280" y="0"/>
            <a:ext cx="846171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g31640459cc3_0_51"/>
          <p:cNvPicPr preferRelativeResize="0"/>
          <p:nvPr/>
        </p:nvPicPr>
        <p:blipFill rotWithShape="1">
          <a:blip r:embed="rId4">
            <a:alphaModFix/>
          </a:blip>
          <a:srcRect b="0" l="0" r="45652" t="0"/>
          <a:stretch/>
        </p:blipFill>
        <p:spPr>
          <a:xfrm>
            <a:off x="0" y="262646"/>
            <a:ext cx="66260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g31640459cc3_0_51"/>
          <p:cNvSpPr txBox="1"/>
          <p:nvPr/>
        </p:nvSpPr>
        <p:spPr>
          <a:xfrm>
            <a:off x="653720" y="812355"/>
            <a:ext cx="5442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nl-NL" sz="3200">
                <a:solidFill>
                  <a:srgbClr val="FA4614"/>
                </a:solidFill>
                <a:latin typeface="Corbel"/>
                <a:ea typeface="Corbel"/>
                <a:cs typeface="Corbel"/>
                <a:sym typeface="Corbel"/>
              </a:rPr>
              <a:t>Vervolg</a:t>
            </a:r>
            <a:endParaRPr b="1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98" name="Google Shape;498;g31640459cc3_0_51"/>
          <p:cNvSpPr txBox="1"/>
          <p:nvPr/>
        </p:nvSpPr>
        <p:spPr>
          <a:xfrm>
            <a:off x="405149" y="1505651"/>
            <a:ext cx="5442300" cy="53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302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rbel"/>
              <a:buChar char="•"/>
            </a:pP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Coördinator</a:t>
            </a: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speerpunt Sander </a:t>
            </a:r>
            <a:endParaRPr b="0" sz="22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302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rbel"/>
              <a:buChar char="•"/>
            </a:pP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Procesmanager Roos de Jager</a:t>
            </a:r>
            <a:endParaRPr b="0" sz="22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302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rbel"/>
              <a:buChar char="•"/>
            </a:pP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Verder ontwikkelen en verspreiden van handreiking. Input alle leden</a:t>
            </a:r>
            <a:endParaRPr b="0" sz="22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302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rbel"/>
              <a:buChar char="•"/>
            </a:pPr>
            <a:r>
              <a:rPr lang="nl-NL" sz="2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Wie wil meedenken / in de werkgroep? </a:t>
            </a:r>
            <a:endParaRPr b="0" sz="2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2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2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2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g316bbb4d97f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2647"/>
            <a:ext cx="12184381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g316bbb4d97f_0_15" title="Commercieel vastgoed Amsterdam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3200" y="31625"/>
            <a:ext cx="7856350" cy="589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g316bbb4d97f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2647"/>
            <a:ext cx="1218438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g316bbb4d97f_0_7"/>
          <p:cNvSpPr txBox="1"/>
          <p:nvPr/>
        </p:nvSpPr>
        <p:spPr>
          <a:xfrm>
            <a:off x="1524000" y="1312050"/>
            <a:ext cx="9404400" cy="3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Arial"/>
              <a:buNone/>
            </a:pPr>
            <a:r>
              <a:rPr lang="nl-NL" sz="6100">
                <a:solidFill>
                  <a:schemeClr val="lt1"/>
                </a:solidFill>
              </a:rPr>
              <a:t>Save the date</a:t>
            </a:r>
            <a:endParaRPr sz="61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Arial"/>
              <a:buNone/>
            </a:pPr>
            <a:r>
              <a:t/>
            </a:r>
            <a:endParaRPr sz="61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Arial"/>
              <a:buNone/>
            </a:pPr>
            <a:r>
              <a:rPr lang="nl-NL" sz="6100">
                <a:solidFill>
                  <a:schemeClr val="lt1"/>
                </a:solidFill>
              </a:rPr>
              <a:t>20 maart 2025: 14-17 uur</a:t>
            </a:r>
            <a:r>
              <a:rPr lang="nl-NL" sz="6100">
                <a:solidFill>
                  <a:schemeClr val="lt1"/>
                </a:solidFill>
              </a:rPr>
              <a:t> </a:t>
            </a:r>
            <a:endParaRPr sz="61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Arial"/>
              <a:buNone/>
            </a:pPr>
            <a:r>
              <a:rPr lang="nl-NL" sz="6100">
                <a:solidFill>
                  <a:schemeClr val="lt1"/>
                </a:solidFill>
              </a:rPr>
              <a:t>NDP-Partnerdag</a:t>
            </a:r>
            <a:endParaRPr sz="6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g316bbb4d97f_0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2647"/>
            <a:ext cx="1218438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g316bbb4d97f_0_22"/>
          <p:cNvSpPr txBox="1"/>
          <p:nvPr/>
        </p:nvSpPr>
        <p:spPr>
          <a:xfrm>
            <a:off x="1524000" y="1281448"/>
            <a:ext cx="9144000" cy="22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Arial"/>
              <a:buNone/>
            </a:pPr>
            <a:r>
              <a:rPr b="0" i="0" lang="nl-NL" sz="6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Nationaal Dakenplan</a:t>
            </a:r>
            <a:r>
              <a:rPr b="0" i="0" lang="nl-NL" sz="6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g316bbb4d97f_0_22"/>
          <p:cNvSpPr txBox="1"/>
          <p:nvPr/>
        </p:nvSpPr>
        <p:spPr>
          <a:xfrm>
            <a:off x="1524000" y="3838073"/>
            <a:ext cx="91440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0" marR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b="0" i="0" lang="nl-NL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NDP Partnerevent – 2</a:t>
            </a:r>
            <a:r>
              <a:rPr lang="nl-NL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 november </a:t>
            </a:r>
            <a:r>
              <a:rPr b="0" i="0" lang="nl-NL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2024</a:t>
            </a:r>
            <a:endParaRPr b="0" i="0" sz="2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g31520aea9a7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2647"/>
            <a:ext cx="1218438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31520aea9a7_0_6"/>
          <p:cNvSpPr txBox="1"/>
          <p:nvPr/>
        </p:nvSpPr>
        <p:spPr>
          <a:xfrm>
            <a:off x="1524000" y="1281448"/>
            <a:ext cx="9144000" cy="22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Arial"/>
              <a:buNone/>
            </a:pPr>
            <a:r>
              <a:rPr b="0" i="0" lang="nl-NL" sz="6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Welkom </a:t>
            </a:r>
            <a:r>
              <a:rPr lang="nl-NL" sz="6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bij Yuverta</a:t>
            </a:r>
            <a:r>
              <a:rPr b="0" i="0" lang="nl-NL" sz="6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31520aea9a7_0_6"/>
          <p:cNvSpPr txBox="1"/>
          <p:nvPr/>
        </p:nvSpPr>
        <p:spPr>
          <a:xfrm>
            <a:off x="1524000" y="3838073"/>
            <a:ext cx="91440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0" marR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lang="nl-NL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Yuverta-bestuur </a:t>
            </a:r>
            <a:r>
              <a:rPr b="0" i="0" lang="nl-NL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– </a:t>
            </a:r>
            <a:r>
              <a:rPr lang="nl-NL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Joost Brouwers</a:t>
            </a:r>
            <a:endParaRPr b="0" i="0" sz="2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g316bbb4d97f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2647"/>
            <a:ext cx="1218438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316bbb4d97f_0_0"/>
          <p:cNvSpPr txBox="1"/>
          <p:nvPr/>
        </p:nvSpPr>
        <p:spPr>
          <a:xfrm>
            <a:off x="1524000" y="1281448"/>
            <a:ext cx="9144000" cy="22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Arial"/>
              <a:buNone/>
            </a:pPr>
            <a:r>
              <a:rPr lang="nl-NL" sz="6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Het dak op!</a:t>
            </a:r>
            <a:r>
              <a:rPr b="0" i="0" lang="nl-NL" sz="6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316bbb4d97f_0_0"/>
          <p:cNvSpPr txBox="1"/>
          <p:nvPr/>
        </p:nvSpPr>
        <p:spPr>
          <a:xfrm>
            <a:off x="1524000" y="3838073"/>
            <a:ext cx="91440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457200" lvl="0" marL="137160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lang="nl-NL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Waar we beginnen met een groepsfoto</a:t>
            </a:r>
            <a:endParaRPr b="0" i="0" sz="2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g315f5c95623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2647"/>
            <a:ext cx="1218438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315f5c95623_0_0"/>
          <p:cNvSpPr txBox="1"/>
          <p:nvPr/>
        </p:nvSpPr>
        <p:spPr>
          <a:xfrm>
            <a:off x="1524000" y="1814848"/>
            <a:ext cx="9144000" cy="22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Arial"/>
              <a:buNone/>
            </a:pPr>
            <a:r>
              <a:rPr lang="nl-NL" sz="6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Overhandiging </a:t>
            </a:r>
            <a:endParaRPr sz="61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Arial"/>
              <a:buNone/>
            </a:pPr>
            <a:r>
              <a:rPr lang="nl-NL" sz="6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NDP Toekomstbeeld </a:t>
            </a:r>
            <a:r>
              <a:rPr b="0" i="0" lang="nl-NL" sz="6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g315f5c95623_0_0"/>
          <p:cNvSpPr txBox="1"/>
          <p:nvPr/>
        </p:nvSpPr>
        <p:spPr>
          <a:xfrm>
            <a:off x="1524000" y="3838075"/>
            <a:ext cx="9144000" cy="1608600"/>
          </a:xfrm>
          <a:prstGeom prst="rect">
            <a:avLst/>
          </a:prstGeom>
          <a:solidFill>
            <a:srgbClr val="FA4614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55000" lnSpcReduction="10000"/>
          </a:bodyPr>
          <a:lstStyle/>
          <a:p>
            <a:pPr indent="0" lvl="0" marL="0" marR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38037"/>
              <a:buFont typeface="Montserrat"/>
              <a:buNone/>
            </a:pPr>
            <a:r>
              <a:t/>
            </a:r>
            <a:endParaRPr sz="6309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</a:pPr>
            <a:r>
              <a:t/>
            </a:r>
            <a:endParaRPr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1428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g316ebc33753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2647"/>
            <a:ext cx="1218438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316ebc33753_0_0"/>
          <p:cNvSpPr txBox="1"/>
          <p:nvPr/>
        </p:nvSpPr>
        <p:spPr>
          <a:xfrm>
            <a:off x="1524000" y="1814848"/>
            <a:ext cx="9144000" cy="22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Arial"/>
              <a:buNone/>
            </a:pPr>
            <a:r>
              <a:rPr lang="nl-NL" sz="6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Pauze </a:t>
            </a:r>
            <a:endParaRPr sz="61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Arial"/>
              <a:buNone/>
            </a:pPr>
            <a:r>
              <a:rPr lang="nl-NL" sz="6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15:00-15.30 uur </a:t>
            </a:r>
            <a:endParaRPr sz="61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4" name="Google Shape;274;g316ebc33753_0_0"/>
          <p:cNvSpPr txBox="1"/>
          <p:nvPr/>
        </p:nvSpPr>
        <p:spPr>
          <a:xfrm>
            <a:off x="1524000" y="3838075"/>
            <a:ext cx="9144000" cy="1608600"/>
          </a:xfrm>
          <a:prstGeom prst="rect">
            <a:avLst/>
          </a:prstGeom>
          <a:solidFill>
            <a:srgbClr val="FA4614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55000" lnSpcReduction="10000"/>
          </a:bodyPr>
          <a:lstStyle/>
          <a:p>
            <a:pPr indent="0" lvl="0" marL="0" marR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38037"/>
              <a:buFont typeface="Montserrat"/>
              <a:buNone/>
            </a:pPr>
            <a:r>
              <a:t/>
            </a:r>
            <a:endParaRPr sz="6309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</a:pPr>
            <a:r>
              <a:t/>
            </a:r>
            <a:endParaRPr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1428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g316ebc33753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438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316ebc33753_0_7"/>
          <p:cNvSpPr txBox="1"/>
          <p:nvPr/>
        </p:nvSpPr>
        <p:spPr>
          <a:xfrm>
            <a:off x="286675" y="-164300"/>
            <a:ext cx="10772100" cy="22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Arial"/>
              <a:buNone/>
            </a:pPr>
            <a:r>
              <a:rPr b="0" i="0" lang="nl-NL" sz="6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  </a:t>
            </a:r>
            <a:r>
              <a:rPr lang="nl-NL" sz="6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Vervolg p</a:t>
            </a:r>
            <a:r>
              <a:rPr b="0" i="0" lang="nl-NL" sz="6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rogramma</a:t>
            </a:r>
            <a:endParaRPr b="0" i="0" sz="61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2" name="Google Shape;282;g316ebc33753_0_7"/>
          <p:cNvSpPr txBox="1"/>
          <p:nvPr/>
        </p:nvSpPr>
        <p:spPr>
          <a:xfrm>
            <a:off x="1398751" y="1745700"/>
            <a:ext cx="9848400" cy="336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Montserrat"/>
              <a:buNone/>
            </a:pPr>
            <a:r>
              <a:t/>
            </a:r>
            <a:endParaRPr sz="2275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Montserrat"/>
              <a:buNone/>
            </a:pPr>
            <a:r>
              <a:rPr lang="nl-NL" sz="2275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15:30 		Uitkomsten NDP-werkgroepen 2024</a:t>
            </a:r>
            <a:endParaRPr b="0" i="0" sz="2275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Montserrat"/>
              <a:buNone/>
            </a:pPr>
            <a:r>
              <a:rPr b="0" i="0" lang="nl-NL" sz="2275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</a:t>
            </a:r>
            <a:r>
              <a:rPr lang="nl-NL" sz="2275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5:3</a:t>
            </a:r>
            <a:r>
              <a:rPr b="0" i="0" lang="nl-NL" sz="2275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5		</a:t>
            </a:r>
            <a:r>
              <a:rPr lang="nl-NL" sz="2275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Toelichting Jaarprogramma 2025</a:t>
            </a:r>
            <a:endParaRPr b="0" i="0" sz="2275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Montserrat"/>
              <a:buNone/>
            </a:pPr>
            <a:r>
              <a:rPr b="0" i="0" lang="nl-NL" sz="2275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</a:t>
            </a:r>
            <a:r>
              <a:rPr lang="nl-NL" sz="2275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6:10</a:t>
            </a:r>
            <a:r>
              <a:rPr b="0" i="0" lang="nl-NL" sz="2275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</a:t>
            </a:r>
            <a:r>
              <a:rPr lang="nl-NL" sz="2275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Netwerkborrel</a:t>
            </a:r>
            <a:endParaRPr sz="2275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Montserrat"/>
              <a:buNone/>
            </a:pPr>
            <a:r>
              <a:rPr lang="nl-NL" sz="2275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17:00 		Einde Programma</a:t>
            </a:r>
            <a:endParaRPr sz="2275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Montserrat"/>
              <a:buNone/>
            </a:pPr>
            <a:r>
              <a:t/>
            </a:r>
            <a:endParaRPr b="0" i="0" sz="975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g315f5c95623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2647"/>
            <a:ext cx="1218438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g315f5c95623_0_7"/>
          <p:cNvSpPr txBox="1"/>
          <p:nvPr/>
        </p:nvSpPr>
        <p:spPr>
          <a:xfrm>
            <a:off x="1524000" y="1281448"/>
            <a:ext cx="9144000" cy="22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Arial"/>
              <a:buNone/>
            </a:pPr>
            <a:r>
              <a:rPr lang="nl-NL" sz="6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Waar komen we vandaan? waar gaan we naar toe? </a:t>
            </a:r>
            <a:r>
              <a:rPr b="0" i="0" lang="nl-NL" sz="6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0" name="Google Shape;290;g315f5c95623_0_7"/>
          <p:cNvSpPr txBox="1"/>
          <p:nvPr/>
        </p:nvSpPr>
        <p:spPr>
          <a:xfrm>
            <a:off x="1524000" y="3838073"/>
            <a:ext cx="91440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b="0" i="0" lang="nl-NL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Irene Poortinga</a:t>
            </a:r>
            <a:endParaRPr b="0" i="0" sz="2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2023-05-31T07:33:48Z</dcterms:created>
  <dc:creator>Roos de Jager</dc:creator>
</cp:coreProperties>
</file>